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AD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72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BC58E-E1D8-4F17-BAC5-26B9F60B8E31}" type="datetimeFigureOut">
              <a:rPr lang="it-IT" smtClean="0"/>
              <a:t>04/06/2021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72518-7AB8-4582-A2FB-B94A0C1FCF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53656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BC58E-E1D8-4F17-BAC5-26B9F60B8E31}" type="datetimeFigureOut">
              <a:rPr lang="it-IT" smtClean="0"/>
              <a:t>04/06/2021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72518-7AB8-4582-A2FB-B94A0C1FCF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7304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BC58E-E1D8-4F17-BAC5-26B9F60B8E31}" type="datetimeFigureOut">
              <a:rPr lang="it-IT" smtClean="0"/>
              <a:t>04/06/2021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72518-7AB8-4582-A2FB-B94A0C1FCF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8833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BC58E-E1D8-4F17-BAC5-26B9F60B8E31}" type="datetimeFigureOut">
              <a:rPr lang="it-IT" smtClean="0"/>
              <a:t>04/06/2021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72518-7AB8-4582-A2FB-B94A0C1FCF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0172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BC58E-E1D8-4F17-BAC5-26B9F60B8E31}" type="datetimeFigureOut">
              <a:rPr lang="it-IT" smtClean="0"/>
              <a:t>04/06/2021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72518-7AB8-4582-A2FB-B94A0C1FCF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69334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BC58E-E1D8-4F17-BAC5-26B9F60B8E31}" type="datetimeFigureOut">
              <a:rPr lang="it-IT" smtClean="0"/>
              <a:t>04/06/2021</a:t>
            </a:fld>
            <a:endParaRPr lang="it-IT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72518-7AB8-4582-A2FB-B94A0C1FCF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79321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BC58E-E1D8-4F17-BAC5-26B9F60B8E31}" type="datetimeFigureOut">
              <a:rPr lang="it-IT" smtClean="0"/>
              <a:t>04/06/2021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72518-7AB8-4582-A2FB-B94A0C1FCF14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025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BC58E-E1D8-4F17-BAC5-26B9F60B8E31}" type="datetimeFigureOut">
              <a:rPr lang="it-IT" smtClean="0"/>
              <a:t>04/06/2021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72518-7AB8-4582-A2FB-B94A0C1FCF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770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BC58E-E1D8-4F17-BAC5-26B9F60B8E31}" type="datetimeFigureOut">
              <a:rPr lang="it-IT" smtClean="0"/>
              <a:t>04/06/2021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72518-7AB8-4582-A2FB-B94A0C1FCF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3886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BC58E-E1D8-4F17-BAC5-26B9F60B8E31}" type="datetimeFigureOut">
              <a:rPr lang="it-IT" smtClean="0"/>
              <a:t>04/06/2021</a:t>
            </a:fld>
            <a:endParaRPr lang="it-IT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it-IT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72518-7AB8-4582-A2FB-B94A0C1FCF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7930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BB8BC58E-E1D8-4F17-BAC5-26B9F60B8E31}" type="datetimeFigureOut">
              <a:rPr lang="it-IT" smtClean="0"/>
              <a:t>04/06/2021</a:t>
            </a:fld>
            <a:endParaRPr lang="it-IT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it-IT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72518-7AB8-4582-A2FB-B94A0C1FCF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427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BB8BC58E-E1D8-4F17-BAC5-26B9F60B8E31}" type="datetimeFigureOut">
              <a:rPr lang="it-IT" smtClean="0"/>
              <a:t>04/06/2021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F2672518-7AB8-4582-A2FB-B94A0C1FCF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8622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7.jpe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sione 3">
            <a:extLst>
              <a:ext uri="{FF2B5EF4-FFF2-40B4-BE49-F238E27FC236}">
                <a16:creationId xmlns:a16="http://schemas.microsoft.com/office/drawing/2014/main" id="{420DE047-C347-4966-AC32-2ADB9D4D5621}"/>
              </a:ext>
            </a:extLst>
          </p:cNvPr>
          <p:cNvSpPr/>
          <p:nvPr/>
        </p:nvSpPr>
        <p:spPr>
          <a:xfrm>
            <a:off x="4573587" y="-3922568"/>
            <a:ext cx="15365730" cy="7367905"/>
          </a:xfrm>
          <a:prstGeom prst="flowChartMerge">
            <a:avLst/>
          </a:prstGeom>
          <a:solidFill>
            <a:srgbClr val="1A61A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it-IT"/>
          </a:p>
        </p:txBody>
      </p:sp>
      <p:sp>
        <p:nvSpPr>
          <p:cNvPr id="5" name="Fusione 4">
            <a:extLst>
              <a:ext uri="{FF2B5EF4-FFF2-40B4-BE49-F238E27FC236}">
                <a16:creationId xmlns:a16="http://schemas.microsoft.com/office/drawing/2014/main" id="{42BDA035-937B-4A43-95C7-30548ADE8BDF}"/>
              </a:ext>
            </a:extLst>
          </p:cNvPr>
          <p:cNvSpPr/>
          <p:nvPr/>
        </p:nvSpPr>
        <p:spPr>
          <a:xfrm>
            <a:off x="-7721918" y="-4033693"/>
            <a:ext cx="15365730" cy="7367905"/>
          </a:xfrm>
          <a:prstGeom prst="flowChartMerge">
            <a:avLst/>
          </a:prstGeom>
          <a:solidFill>
            <a:srgbClr val="1A61A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it-IT"/>
          </a:p>
        </p:txBody>
      </p:sp>
      <p:sp>
        <p:nvSpPr>
          <p:cNvPr id="6" name="Fusione 5">
            <a:extLst>
              <a:ext uri="{FF2B5EF4-FFF2-40B4-BE49-F238E27FC236}">
                <a16:creationId xmlns:a16="http://schemas.microsoft.com/office/drawing/2014/main" id="{65B29F79-1EF5-40E8-8D95-5ACFD394EB2E}"/>
              </a:ext>
            </a:extLst>
          </p:cNvPr>
          <p:cNvSpPr/>
          <p:nvPr/>
        </p:nvSpPr>
        <p:spPr>
          <a:xfrm>
            <a:off x="-1646238" y="-2027634"/>
            <a:ext cx="15365730" cy="7367905"/>
          </a:xfrm>
          <a:prstGeom prst="flowChartMerge">
            <a:avLst/>
          </a:prstGeom>
          <a:solidFill>
            <a:srgbClr val="1E73BE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it-IT"/>
          </a:p>
        </p:txBody>
      </p:sp>
      <p:sp>
        <p:nvSpPr>
          <p:cNvPr id="7" name="Fusione 6">
            <a:extLst>
              <a:ext uri="{FF2B5EF4-FFF2-40B4-BE49-F238E27FC236}">
                <a16:creationId xmlns:a16="http://schemas.microsoft.com/office/drawing/2014/main" id="{D96667EB-77FC-4E07-96C7-41B186ED0A16}"/>
              </a:ext>
            </a:extLst>
          </p:cNvPr>
          <p:cNvSpPr/>
          <p:nvPr/>
        </p:nvSpPr>
        <p:spPr>
          <a:xfrm>
            <a:off x="-1641793" y="-2702639"/>
            <a:ext cx="15365730" cy="7367905"/>
          </a:xfrm>
          <a:prstGeom prst="flowChartMerge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it-IT"/>
          </a:p>
        </p:txBody>
      </p:sp>
      <p:sp>
        <p:nvSpPr>
          <p:cNvPr id="8" name="Fusione 7">
            <a:extLst>
              <a:ext uri="{FF2B5EF4-FFF2-40B4-BE49-F238E27FC236}">
                <a16:creationId xmlns:a16="http://schemas.microsoft.com/office/drawing/2014/main" id="{9921EABF-4E66-4700-9909-34BAE57011A8}"/>
              </a:ext>
            </a:extLst>
          </p:cNvPr>
          <p:cNvSpPr/>
          <p:nvPr/>
        </p:nvSpPr>
        <p:spPr>
          <a:xfrm>
            <a:off x="-1643698" y="-3271968"/>
            <a:ext cx="15365730" cy="7367905"/>
          </a:xfrm>
          <a:prstGeom prst="flowChartMerge">
            <a:avLst/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66000"/>
                      </a14:imgEffect>
                      <a14:imgEffect>
                        <a14:brightnessContrast bright="-2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it-IT"/>
          </a:p>
        </p:txBody>
      </p:sp>
      <p:sp>
        <p:nvSpPr>
          <p:cNvPr id="9" name="Fusione 8">
            <a:extLst>
              <a:ext uri="{FF2B5EF4-FFF2-40B4-BE49-F238E27FC236}">
                <a16:creationId xmlns:a16="http://schemas.microsoft.com/office/drawing/2014/main" id="{59AFCBFB-F94A-4F73-8645-211AE493340F}"/>
              </a:ext>
            </a:extLst>
          </p:cNvPr>
          <p:cNvSpPr/>
          <p:nvPr/>
        </p:nvSpPr>
        <p:spPr>
          <a:xfrm>
            <a:off x="-1640523" y="-5468980"/>
            <a:ext cx="15365730" cy="6645275"/>
          </a:xfrm>
          <a:prstGeom prst="flowChartMerge">
            <a:avLst/>
          </a:prstGeom>
          <a:solidFill>
            <a:srgbClr val="1A61A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it-IT"/>
          </a:p>
        </p:txBody>
      </p:sp>
      <p:sp>
        <p:nvSpPr>
          <p:cNvPr id="10" name="Casella di testo 5">
            <a:extLst>
              <a:ext uri="{FF2B5EF4-FFF2-40B4-BE49-F238E27FC236}">
                <a16:creationId xmlns:a16="http://schemas.microsoft.com/office/drawing/2014/main" id="{04F3124A-F084-49F4-9B40-5E954D21D283}"/>
              </a:ext>
            </a:extLst>
          </p:cNvPr>
          <p:cNvSpPr txBox="1"/>
          <p:nvPr/>
        </p:nvSpPr>
        <p:spPr>
          <a:xfrm>
            <a:off x="3389312" y="1024258"/>
            <a:ext cx="5295900" cy="52514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it-IT" sz="2800" spc="150" dirty="0">
                <a:solidFill>
                  <a:srgbClr val="FFFFFF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MODIFICA SOSTANZIALE</a:t>
            </a:r>
            <a:endParaRPr lang="it-IT" sz="1000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Casella di testo 11">
            <a:extLst>
              <a:ext uri="{FF2B5EF4-FFF2-40B4-BE49-F238E27FC236}">
                <a16:creationId xmlns:a16="http://schemas.microsoft.com/office/drawing/2014/main" id="{1EAD6C8B-D539-4E17-BF60-55A089C11416}"/>
              </a:ext>
            </a:extLst>
          </p:cNvPr>
          <p:cNvSpPr txBox="1"/>
          <p:nvPr/>
        </p:nvSpPr>
        <p:spPr>
          <a:xfrm>
            <a:off x="3389312" y="1437008"/>
            <a:ext cx="5295900" cy="77787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it-IT" sz="1200" u="sng" spc="150">
                <a:solidFill>
                  <a:srgbClr val="FFFFFF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Impianto di recupero di rifiuti speciali pericolosi e non pericolosi autorizzato ex art. 208 del D.Lgs. 152/2006</a:t>
            </a:r>
            <a:endParaRPr lang="it-IT" sz="1000">
              <a:effectLst/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Casella di testo 12">
            <a:extLst>
              <a:ext uri="{FF2B5EF4-FFF2-40B4-BE49-F238E27FC236}">
                <a16:creationId xmlns:a16="http://schemas.microsoft.com/office/drawing/2014/main" id="{D56D12B9-341C-4D9E-BD52-33D003EF281E}"/>
              </a:ext>
            </a:extLst>
          </p:cNvPr>
          <p:cNvSpPr txBox="1"/>
          <p:nvPr/>
        </p:nvSpPr>
        <p:spPr>
          <a:xfrm>
            <a:off x="3385502" y="3206302"/>
            <a:ext cx="5295900" cy="77787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it-IT" sz="1200" spc="150" dirty="0">
                <a:solidFill>
                  <a:srgbClr val="FFFFFF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09 GIUGNO</a:t>
            </a:r>
            <a:endParaRPr lang="it-IT" sz="1000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it-IT" sz="1200" spc="150" dirty="0">
                <a:solidFill>
                  <a:srgbClr val="FFFFFF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2021</a:t>
            </a:r>
            <a:endParaRPr lang="it-IT" sz="1000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" name="Casella di testo 1">
            <a:extLst>
              <a:ext uri="{FF2B5EF4-FFF2-40B4-BE49-F238E27FC236}">
                <a16:creationId xmlns:a16="http://schemas.microsoft.com/office/drawing/2014/main" id="{F9265C6B-F6CB-429C-B29F-ED57682AB09B}"/>
              </a:ext>
            </a:extLst>
          </p:cNvPr>
          <p:cNvSpPr txBox="1"/>
          <p:nvPr/>
        </p:nvSpPr>
        <p:spPr>
          <a:xfrm>
            <a:off x="2632392" y="188664"/>
            <a:ext cx="6810375" cy="35941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it-IT" sz="1200" spc="150" dirty="0">
                <a:solidFill>
                  <a:srgbClr val="FFFFFF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Regione Veneto – Provincia di Treviso – Comune di Preganziol</a:t>
            </a:r>
            <a:endParaRPr lang="it-IT" sz="1000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Casella di testo 13">
            <a:extLst>
              <a:ext uri="{FF2B5EF4-FFF2-40B4-BE49-F238E27FC236}">
                <a16:creationId xmlns:a16="http://schemas.microsoft.com/office/drawing/2014/main" id="{2F0146ED-869B-4A97-A714-24FE30997C43}"/>
              </a:ext>
            </a:extLst>
          </p:cNvPr>
          <p:cNvSpPr txBox="1"/>
          <p:nvPr/>
        </p:nvSpPr>
        <p:spPr>
          <a:xfrm>
            <a:off x="1521595" y="5354414"/>
            <a:ext cx="9003670" cy="89281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it-IT" sz="5400" spc="15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BONAVENTURA S.R.L.</a:t>
            </a:r>
            <a:endParaRPr lang="it-IT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5" name="Casella di testo 14">
            <a:extLst>
              <a:ext uri="{FF2B5EF4-FFF2-40B4-BE49-F238E27FC236}">
                <a16:creationId xmlns:a16="http://schemas.microsoft.com/office/drawing/2014/main" id="{085FD73B-24D4-46D0-A02E-1B31738CB88A}"/>
              </a:ext>
            </a:extLst>
          </p:cNvPr>
          <p:cNvSpPr txBox="1"/>
          <p:nvPr/>
        </p:nvSpPr>
        <p:spPr>
          <a:xfrm>
            <a:off x="1527807" y="6127394"/>
            <a:ext cx="9003670" cy="66070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it-IT" spc="150" dirty="0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Via Generale Carlo Alberto Dalla Chiesa N.8 Preganziol (TV)</a:t>
            </a:r>
            <a:endParaRPr lang="it-IT" sz="1200" dirty="0">
              <a:solidFill>
                <a:schemeClr val="bg1">
                  <a:lumMod val="75000"/>
                  <a:lumOff val="25000"/>
                </a:schemeClr>
              </a:solidFill>
              <a:effectLst/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800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circuito, elettronico&#10;&#10;Descrizione generata automaticamente">
            <a:extLst>
              <a:ext uri="{FF2B5EF4-FFF2-40B4-BE49-F238E27FC236}">
                <a16:creationId xmlns:a16="http://schemas.microsoft.com/office/drawing/2014/main" id="{2E870F13-D046-478B-B0CC-4248FADD98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7" b="4997"/>
          <a:stretch/>
        </p:blipFill>
        <p:spPr>
          <a:xfrm>
            <a:off x="1512322" y="1780924"/>
            <a:ext cx="9167356" cy="4401244"/>
          </a:xfrm>
          <a:prstGeom prst="rect">
            <a:avLst/>
          </a:prstGeom>
          <a:solidFill>
            <a:srgbClr val="000000">
              <a:shade val="95000"/>
            </a:srgbClr>
          </a:solidFill>
          <a:ln w="76200" cap="sq">
            <a:solidFill>
              <a:schemeClr val="tx1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12" name="Ovale 11">
            <a:extLst>
              <a:ext uri="{FF2B5EF4-FFF2-40B4-BE49-F238E27FC236}">
                <a16:creationId xmlns:a16="http://schemas.microsoft.com/office/drawing/2014/main" id="{1564061D-E7E0-416C-A963-A59E4C49DBE9}"/>
              </a:ext>
            </a:extLst>
          </p:cNvPr>
          <p:cNvSpPr/>
          <p:nvPr/>
        </p:nvSpPr>
        <p:spPr>
          <a:xfrm>
            <a:off x="5410986" y="3582187"/>
            <a:ext cx="584461" cy="584461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Immagine 10" descr="Immagine che contiene edificio, pietra&#10;&#10;Descrizione generata automaticamente">
            <a:extLst>
              <a:ext uri="{FF2B5EF4-FFF2-40B4-BE49-F238E27FC236}">
                <a16:creationId xmlns:a16="http://schemas.microsoft.com/office/drawing/2014/main" id="{B1169F02-A68E-48E7-A0DE-FABB5D3C0C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322" y="1780923"/>
            <a:ext cx="9162942" cy="4401244"/>
          </a:xfrm>
          <a:prstGeom prst="rect">
            <a:avLst/>
          </a:prstGeom>
          <a:solidFill>
            <a:srgbClr val="000000">
              <a:shade val="95000"/>
            </a:srgbClr>
          </a:solidFill>
          <a:ln w="76200" cap="sq">
            <a:solidFill>
              <a:schemeClr val="tx1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52C2C96D-75F7-4B8C-8722-56132BCCBA8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36" r="17638" b="12916"/>
          <a:stretch/>
        </p:blipFill>
        <p:spPr>
          <a:xfrm>
            <a:off x="1507908" y="1780922"/>
            <a:ext cx="9176184" cy="4401246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92ED0BB9-0A7A-4C23-A92C-C744E66B67F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" t="10692" r="24297" b="12593"/>
          <a:stretch/>
        </p:blipFill>
        <p:spPr>
          <a:xfrm>
            <a:off x="1525564" y="1780920"/>
            <a:ext cx="9167356" cy="4401244"/>
          </a:xfrm>
          <a:prstGeom prst="rect">
            <a:avLst/>
          </a:prstGeom>
          <a:solidFill>
            <a:srgbClr val="000000">
              <a:shade val="95000"/>
            </a:srgbClr>
          </a:solidFill>
          <a:ln w="76200" cap="sq">
            <a:solidFill>
              <a:schemeClr val="tx1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16" name="Freccia a destra 15">
            <a:extLst>
              <a:ext uri="{FF2B5EF4-FFF2-40B4-BE49-F238E27FC236}">
                <a16:creationId xmlns:a16="http://schemas.microsoft.com/office/drawing/2014/main" id="{F378D531-32AA-43A6-A632-4F7C9E15270B}"/>
              </a:ext>
            </a:extLst>
          </p:cNvPr>
          <p:cNvSpPr/>
          <p:nvPr/>
        </p:nvSpPr>
        <p:spPr>
          <a:xfrm>
            <a:off x="4811275" y="3719367"/>
            <a:ext cx="3390900" cy="894563"/>
          </a:xfrm>
          <a:prstGeom prst="rightArrow">
            <a:avLst>
              <a:gd name="adj1" fmla="val 50000"/>
              <a:gd name="adj2" fmla="val 62777"/>
            </a:avLst>
          </a:prstGeom>
          <a:solidFill>
            <a:schemeClr val="accent3">
              <a:lumMod val="60000"/>
              <a:lumOff val="40000"/>
            </a:schemeClr>
          </a:solidFill>
          <a:ln w="19050">
            <a:solidFill>
              <a:schemeClr val="accent3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6C88CCDB-491C-407E-919F-D2DBD4701A7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26" r="17448" b="12906"/>
          <a:stretch/>
        </p:blipFill>
        <p:spPr>
          <a:xfrm>
            <a:off x="1516736" y="1780922"/>
            <a:ext cx="9158528" cy="4401244"/>
          </a:xfrm>
          <a:prstGeom prst="rect">
            <a:avLst/>
          </a:prstGeom>
          <a:solidFill>
            <a:srgbClr val="000000">
              <a:shade val="95000"/>
            </a:srgbClr>
          </a:solidFill>
          <a:ln w="76200" cap="sq">
            <a:solidFill>
              <a:schemeClr val="tx1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362DA6E5-603E-43F8-BE5A-1656ED8A4EA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7" t="8436" r="9438" b="26091"/>
          <a:stretch/>
        </p:blipFill>
        <p:spPr>
          <a:xfrm>
            <a:off x="1507908" y="1780916"/>
            <a:ext cx="9158528" cy="4401245"/>
          </a:xfrm>
          <a:prstGeom prst="rect">
            <a:avLst/>
          </a:prstGeom>
          <a:solidFill>
            <a:srgbClr val="000000">
              <a:shade val="95000"/>
            </a:srgbClr>
          </a:solidFill>
          <a:ln w="76200" cap="sq">
            <a:solidFill>
              <a:schemeClr val="tx1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23" name="Rettangolo 22">
            <a:extLst>
              <a:ext uri="{FF2B5EF4-FFF2-40B4-BE49-F238E27FC236}">
                <a16:creationId xmlns:a16="http://schemas.microsoft.com/office/drawing/2014/main" id="{0E308AC4-788A-490E-B027-553F725E979D}"/>
              </a:ext>
            </a:extLst>
          </p:cNvPr>
          <p:cNvSpPr/>
          <p:nvPr/>
        </p:nvSpPr>
        <p:spPr>
          <a:xfrm>
            <a:off x="1507908" y="353490"/>
            <a:ext cx="9185012" cy="934064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>
                <a:lumMod val="75000"/>
                <a:lumOff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chemeClr val="bg1"/>
                </a:solidFill>
              </a:rPr>
              <a:t>LOCALIZZAZIONE GEOGRAFICA IMPIANTO 1:20.000</a:t>
            </a:r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FB47E253-1A2A-4E9D-8E0E-2A9C9A83D084}"/>
              </a:ext>
            </a:extLst>
          </p:cNvPr>
          <p:cNvSpPr/>
          <p:nvPr/>
        </p:nvSpPr>
        <p:spPr>
          <a:xfrm>
            <a:off x="1507908" y="353483"/>
            <a:ext cx="9185012" cy="934064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>
                <a:lumMod val="75000"/>
                <a:lumOff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chemeClr val="bg1"/>
                </a:solidFill>
              </a:rPr>
              <a:t>LOCALIZZAZIONE GEOGRAFICA IMPIANTO 1:1.000</a:t>
            </a:r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8A236D2D-C1CD-4F4F-A7D9-84825C80D35B}"/>
              </a:ext>
            </a:extLst>
          </p:cNvPr>
          <p:cNvSpPr/>
          <p:nvPr/>
        </p:nvSpPr>
        <p:spPr>
          <a:xfrm>
            <a:off x="1499080" y="353476"/>
            <a:ext cx="9185012" cy="934064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>
                <a:lumMod val="75000"/>
                <a:lumOff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chemeClr val="bg1"/>
                </a:solidFill>
              </a:rPr>
              <a:t>IMPIANTO BONAVENTURA - SDF</a:t>
            </a:r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FF45A1DE-CB88-45A0-875A-F658A0005509}"/>
              </a:ext>
            </a:extLst>
          </p:cNvPr>
          <p:cNvSpPr/>
          <p:nvPr/>
        </p:nvSpPr>
        <p:spPr>
          <a:xfrm>
            <a:off x="1499143" y="344663"/>
            <a:ext cx="9185012" cy="934064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>
                <a:lumMod val="75000"/>
                <a:lumOff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chemeClr val="bg1"/>
                </a:solidFill>
              </a:rPr>
              <a:t>IMPIANTO BONAVENTURA - SDP</a:t>
            </a:r>
          </a:p>
        </p:txBody>
      </p:sp>
    </p:spTree>
    <p:extLst>
      <p:ext uri="{BB962C8B-B14F-4D97-AF65-F5344CB8AC3E}">
        <p14:creationId xmlns:p14="http://schemas.microsoft.com/office/powerpoint/2010/main" val="402225173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6" grpId="0" animBg="1"/>
      <p:bldP spid="16" grpId="1" animBg="1"/>
      <p:bldP spid="23" grpId="0" animBg="1"/>
      <p:bldP spid="24" grpId="0" animBg="1"/>
      <p:bldP spid="24" grpId="1" animBg="1"/>
      <p:bldP spid="25" grpId="0" animBg="1"/>
      <p:bldP spid="25" grpId="1" animBg="1"/>
      <p:bldP spid="2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ED03601-4724-4293-A32A-3A0879C5D4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433AC3-E189-483B-9E8C-DFD5D2A186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18509"/>
            <a:ext cx="12192000" cy="19394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Tabella 3">
            <a:extLst>
              <a:ext uri="{FF2B5EF4-FFF2-40B4-BE49-F238E27FC236}">
                <a16:creationId xmlns:a16="http://schemas.microsoft.com/office/drawing/2014/main" id="{96BCEBDD-5D1C-4CE4-9927-CDAFBA3151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2043628"/>
              </p:ext>
            </p:extLst>
          </p:nvPr>
        </p:nvGraphicFramePr>
        <p:xfrm>
          <a:off x="1600199" y="611381"/>
          <a:ext cx="8991599" cy="3798427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{21E4AEA4-8DFA-4A89-87EB-49C32662AFE0}</a:tableStyleId>
              </a:tblPr>
              <a:tblGrid>
                <a:gridCol w="954907">
                  <a:extLst>
                    <a:ext uri="{9D8B030D-6E8A-4147-A177-3AD203B41FA5}">
                      <a16:colId xmlns:a16="http://schemas.microsoft.com/office/drawing/2014/main" val="210068230"/>
                    </a:ext>
                  </a:extLst>
                </a:gridCol>
                <a:gridCol w="5416540">
                  <a:extLst>
                    <a:ext uri="{9D8B030D-6E8A-4147-A177-3AD203B41FA5}">
                      <a16:colId xmlns:a16="http://schemas.microsoft.com/office/drawing/2014/main" val="187154976"/>
                    </a:ext>
                  </a:extLst>
                </a:gridCol>
                <a:gridCol w="1310975">
                  <a:extLst>
                    <a:ext uri="{9D8B030D-6E8A-4147-A177-3AD203B41FA5}">
                      <a16:colId xmlns:a16="http://schemas.microsoft.com/office/drawing/2014/main" val="1374085773"/>
                    </a:ext>
                  </a:extLst>
                </a:gridCol>
                <a:gridCol w="1309177">
                  <a:extLst>
                    <a:ext uri="{9D8B030D-6E8A-4147-A177-3AD203B41FA5}">
                      <a16:colId xmlns:a16="http://schemas.microsoft.com/office/drawing/2014/main" val="2024015837"/>
                    </a:ext>
                  </a:extLst>
                </a:gridCol>
              </a:tblGrid>
              <a:tr h="525555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it-IT" sz="1500" b="1" kern="1200" dirty="0">
                          <a:solidFill>
                            <a:schemeClr val="lt1"/>
                          </a:solidFill>
                          <a:effectLst/>
                        </a:rPr>
                        <a:t>EER</a:t>
                      </a:r>
                      <a:endParaRPr lang="it-IT" sz="15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it-IT" sz="1500" dirty="0">
                          <a:effectLst/>
                        </a:rPr>
                        <a:t>DESCRIZIONE RIFIUTO</a:t>
                      </a:r>
                      <a:endParaRPr lang="it-IT" sz="15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it-IT" sz="1200" dirty="0">
                          <a:effectLst/>
                        </a:rPr>
                        <a:t>OPERAZIONI</a:t>
                      </a:r>
                      <a:endParaRPr lang="it-IT" sz="12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it-IT" sz="1500">
                          <a:effectLst/>
                        </a:rPr>
                        <a:t>Mg/anno</a:t>
                      </a:r>
                      <a:endParaRPr lang="it-IT" sz="15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6728853"/>
                  </a:ext>
                </a:extLst>
              </a:tr>
              <a:tr h="4091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it-IT" sz="1400">
                          <a:effectLst/>
                        </a:rPr>
                        <a:t>17.02.04*</a:t>
                      </a:r>
                      <a:endParaRPr lang="it-IT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it-IT" sz="1500" dirty="0">
                          <a:effectLst/>
                        </a:rPr>
                        <a:t>Traversine in legno pericolose</a:t>
                      </a:r>
                      <a:endParaRPr lang="it-IT" sz="15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it-IT" sz="1500">
                          <a:effectLst/>
                        </a:rPr>
                        <a:t>R13</a:t>
                      </a:r>
                      <a:endParaRPr lang="it-IT" sz="15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it-IT" sz="1500">
                          <a:effectLst/>
                        </a:rPr>
                        <a:t>500</a:t>
                      </a:r>
                      <a:endParaRPr lang="it-IT" sz="15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4027896"/>
                  </a:ext>
                </a:extLst>
              </a:tr>
              <a:tr h="4091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it-IT" sz="1400">
                          <a:effectLst/>
                        </a:rPr>
                        <a:t>17.02.01</a:t>
                      </a:r>
                      <a:endParaRPr lang="it-IT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it-IT" sz="1500" dirty="0">
                          <a:effectLst/>
                        </a:rPr>
                        <a:t>Traversine in legno non pericolose</a:t>
                      </a:r>
                      <a:endParaRPr lang="it-IT" sz="15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it-IT" sz="1500">
                          <a:effectLst/>
                        </a:rPr>
                        <a:t>R13 – R3</a:t>
                      </a:r>
                      <a:endParaRPr lang="it-IT" sz="15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it-IT" sz="1500">
                          <a:effectLst/>
                        </a:rPr>
                        <a:t>1.500</a:t>
                      </a:r>
                      <a:endParaRPr lang="it-IT" sz="15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2211721"/>
                  </a:ext>
                </a:extLst>
              </a:tr>
              <a:tr h="4091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it-IT" sz="1400">
                          <a:effectLst/>
                        </a:rPr>
                        <a:t>17.01.01</a:t>
                      </a:r>
                      <a:endParaRPr lang="it-IT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it-IT" sz="1500">
                          <a:effectLst/>
                        </a:rPr>
                        <a:t>Traversine in cemento</a:t>
                      </a:r>
                      <a:endParaRPr lang="it-IT" sz="15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it-IT" sz="1500" dirty="0">
                          <a:effectLst/>
                        </a:rPr>
                        <a:t>R13 – R5 </a:t>
                      </a:r>
                      <a:r>
                        <a:rPr lang="it-IT" sz="1500" i="0" dirty="0">
                          <a:effectLst/>
                        </a:rPr>
                        <a:t>(*)</a:t>
                      </a:r>
                      <a:endParaRPr lang="it-IT" sz="1500" i="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it-IT" sz="1500" dirty="0">
                          <a:effectLst/>
                        </a:rPr>
                        <a:t>13.000</a:t>
                      </a:r>
                      <a:endParaRPr lang="it-IT" sz="15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6788802"/>
                  </a:ext>
                </a:extLst>
              </a:tr>
              <a:tr h="4091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it-IT" sz="1400">
                          <a:effectLst/>
                        </a:rPr>
                        <a:t>17.01.07</a:t>
                      </a:r>
                      <a:endParaRPr lang="it-IT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it-IT" sz="1500" dirty="0">
                          <a:effectLst/>
                        </a:rPr>
                        <a:t>Miscugli di cemento, mattoni, mattonelle e ceramiche</a:t>
                      </a:r>
                      <a:endParaRPr lang="it-IT" sz="15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6913334"/>
                  </a:ext>
                </a:extLst>
              </a:tr>
              <a:tr h="4091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it-IT" sz="1400">
                          <a:effectLst/>
                        </a:rPr>
                        <a:t>17.09.04</a:t>
                      </a:r>
                      <a:endParaRPr lang="it-IT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it-IT" sz="1500" dirty="0">
                          <a:effectLst/>
                        </a:rPr>
                        <a:t>Rifiuti misti dell’attività di costruzione e demolizione</a:t>
                      </a:r>
                      <a:endParaRPr lang="it-IT" sz="15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7714020"/>
                  </a:ext>
                </a:extLst>
              </a:tr>
              <a:tr h="4091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it-IT" sz="1400">
                          <a:effectLst/>
                        </a:rPr>
                        <a:t>17.05.08</a:t>
                      </a:r>
                      <a:endParaRPr lang="it-IT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it-IT" sz="1500" dirty="0">
                          <a:effectLst/>
                        </a:rPr>
                        <a:t>Pietrisco per massicciate ferroviarie</a:t>
                      </a:r>
                      <a:endParaRPr lang="it-IT" sz="15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1867589"/>
                  </a:ext>
                </a:extLst>
              </a:tr>
              <a:tr h="4091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it-IT" sz="1400">
                          <a:effectLst/>
                        </a:rPr>
                        <a:t>17.04.05</a:t>
                      </a:r>
                      <a:endParaRPr lang="it-IT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it-IT" sz="1500">
                          <a:effectLst/>
                        </a:rPr>
                        <a:t>Rotaie e materiali minuti ferroviari</a:t>
                      </a:r>
                      <a:endParaRPr lang="it-IT" sz="15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it-IT" sz="1500">
                          <a:effectLst/>
                        </a:rPr>
                        <a:t>R13 – R4  </a:t>
                      </a:r>
                      <a:endParaRPr lang="it-IT" sz="15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it-IT" sz="1500" dirty="0">
                          <a:effectLst/>
                        </a:rPr>
                        <a:t>7.000</a:t>
                      </a:r>
                      <a:endParaRPr lang="it-IT" sz="15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6550204"/>
                  </a:ext>
                </a:extLst>
              </a:tr>
              <a:tr h="4091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it-IT" sz="1400" dirty="0">
                          <a:effectLst/>
                        </a:rPr>
                        <a:t>17.04.11</a:t>
                      </a:r>
                      <a:endParaRPr lang="it-IT" sz="1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it-IT" sz="1500">
                          <a:effectLst/>
                        </a:rPr>
                        <a:t>Cavi</a:t>
                      </a:r>
                      <a:endParaRPr lang="it-IT" sz="15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it-IT" sz="1500">
                          <a:effectLst/>
                        </a:rPr>
                        <a:t>R13 </a:t>
                      </a:r>
                      <a:endParaRPr lang="it-IT" sz="15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it-IT" sz="1500" dirty="0">
                          <a:effectLst/>
                        </a:rPr>
                        <a:t>250</a:t>
                      </a:r>
                      <a:endParaRPr lang="it-IT" sz="15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2673751"/>
                  </a:ext>
                </a:extLst>
              </a:tr>
            </a:tbl>
          </a:graphicData>
        </a:graphic>
      </p:graphicFrame>
      <p:sp>
        <p:nvSpPr>
          <p:cNvPr id="7" name="Rettangolo 6">
            <a:extLst>
              <a:ext uri="{FF2B5EF4-FFF2-40B4-BE49-F238E27FC236}">
                <a16:creationId xmlns:a16="http://schemas.microsoft.com/office/drawing/2014/main" id="{92D1F3DB-4E66-4F11-AAAE-A09CEF34D66B}"/>
              </a:ext>
            </a:extLst>
          </p:cNvPr>
          <p:cNvSpPr/>
          <p:nvPr/>
        </p:nvSpPr>
        <p:spPr>
          <a:xfrm>
            <a:off x="1600199" y="4623492"/>
            <a:ext cx="8991600" cy="1264762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TIPOLOGIE DI RIFIUTI E QUANTITATIVI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- </a:t>
            </a:r>
            <a:r>
              <a:rPr lang="it-IT" sz="2400" dirty="0">
                <a:solidFill>
                  <a:schemeClr val="tx1"/>
                </a:solidFill>
              </a:rPr>
              <a:t>Capacità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it-IT" sz="2400" dirty="0">
                <a:solidFill>
                  <a:schemeClr val="tx1"/>
                </a:solidFill>
              </a:rPr>
              <a:t>Massima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it-IT" sz="2400" dirty="0">
                <a:solidFill>
                  <a:schemeClr val="tx1"/>
                </a:solidFill>
              </a:rPr>
              <a:t>Annuale</a:t>
            </a:r>
            <a:r>
              <a:rPr lang="en-US" sz="2400" dirty="0">
                <a:solidFill>
                  <a:schemeClr val="tx1"/>
                </a:solidFill>
              </a:rPr>
              <a:t> -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2EEF505-F64A-4729-BB50-4D5E02DF0D30}"/>
              </a:ext>
            </a:extLst>
          </p:cNvPr>
          <p:cNvSpPr txBox="1"/>
          <p:nvPr/>
        </p:nvSpPr>
        <p:spPr>
          <a:xfrm>
            <a:off x="683341" y="74857"/>
            <a:ext cx="108253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(*)</a:t>
            </a:r>
            <a:r>
              <a:rPr lang="it-IT" sz="1200" i="1" dirty="0"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 Per il codice EER 17.01.01 l’operazione R5 si configura come selezione e cernita finalizzata alla valutazione del reimpiego ovvero come operazione di tritovagliatura.</a:t>
            </a:r>
          </a:p>
          <a:p>
            <a:r>
              <a:rPr lang="it-IT" sz="1200" i="1" dirty="0"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Per i codici EER 17.01.07, 17.05.08 e 17.09.04 l’operazione R5 si configura esclusivamente come tritovagliatura.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2001815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8B534CC-8C24-4D05-A704-BFAE099BD7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4" t="8436" r="9437" b="35308"/>
          <a:stretch/>
        </p:blipFill>
        <p:spPr>
          <a:xfrm>
            <a:off x="5000624" y="2123331"/>
            <a:ext cx="6886575" cy="4034395"/>
          </a:xfrm>
          <a:prstGeom prst="rect">
            <a:avLst/>
          </a:prstGeom>
          <a:solidFill>
            <a:srgbClr val="000000">
              <a:shade val="95000"/>
            </a:srgbClr>
          </a:solidFill>
          <a:ln w="76200" cap="sq">
            <a:solidFill>
              <a:schemeClr val="bg1">
                <a:lumMod val="75000"/>
                <a:lumOff val="25000"/>
              </a:schemeClr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8" name="Figura a mano libera: forma 7">
            <a:extLst>
              <a:ext uri="{FF2B5EF4-FFF2-40B4-BE49-F238E27FC236}">
                <a16:creationId xmlns:a16="http://schemas.microsoft.com/office/drawing/2014/main" id="{BBE522CD-D080-4BE6-8E9A-5E3AA4162066}"/>
              </a:ext>
            </a:extLst>
          </p:cNvPr>
          <p:cNvSpPr/>
          <p:nvPr/>
        </p:nvSpPr>
        <p:spPr>
          <a:xfrm>
            <a:off x="6162675" y="2371725"/>
            <a:ext cx="2028825" cy="1438275"/>
          </a:xfrm>
          <a:custGeom>
            <a:avLst/>
            <a:gdLst>
              <a:gd name="connsiteX0" fmla="*/ 0 w 2028825"/>
              <a:gd name="connsiteY0" fmla="*/ 1438275 h 1438275"/>
              <a:gd name="connsiteX1" fmla="*/ 161925 w 2028825"/>
              <a:gd name="connsiteY1" fmla="*/ 47625 h 1438275"/>
              <a:gd name="connsiteX2" fmla="*/ 276225 w 2028825"/>
              <a:gd name="connsiteY2" fmla="*/ 0 h 1438275"/>
              <a:gd name="connsiteX3" fmla="*/ 1104900 w 2028825"/>
              <a:gd name="connsiteY3" fmla="*/ 152400 h 1438275"/>
              <a:gd name="connsiteX4" fmla="*/ 1371600 w 2028825"/>
              <a:gd name="connsiteY4" fmla="*/ 247650 h 1438275"/>
              <a:gd name="connsiteX5" fmla="*/ 2028825 w 2028825"/>
              <a:gd name="connsiteY5" fmla="*/ 342900 h 1438275"/>
              <a:gd name="connsiteX6" fmla="*/ 1933575 w 2028825"/>
              <a:gd name="connsiteY6" fmla="*/ 676275 h 1438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28825" h="1438275">
                <a:moveTo>
                  <a:pt x="0" y="1438275"/>
                </a:moveTo>
                <a:lnTo>
                  <a:pt x="161925" y="47625"/>
                </a:lnTo>
                <a:lnTo>
                  <a:pt x="276225" y="0"/>
                </a:lnTo>
                <a:lnTo>
                  <a:pt x="1104900" y="152400"/>
                </a:lnTo>
                <a:lnTo>
                  <a:pt x="1371600" y="247650"/>
                </a:lnTo>
                <a:lnTo>
                  <a:pt x="2028825" y="342900"/>
                </a:lnTo>
                <a:lnTo>
                  <a:pt x="1933575" y="676275"/>
                </a:lnTo>
              </a:path>
            </a:pathLst>
          </a:cu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Figura a mano libera: forma 8">
            <a:extLst>
              <a:ext uri="{FF2B5EF4-FFF2-40B4-BE49-F238E27FC236}">
                <a16:creationId xmlns:a16="http://schemas.microsoft.com/office/drawing/2014/main" id="{2357D94D-7A80-4EA1-A471-6EC9187D382D}"/>
              </a:ext>
            </a:extLst>
          </p:cNvPr>
          <p:cNvSpPr/>
          <p:nvPr/>
        </p:nvSpPr>
        <p:spPr>
          <a:xfrm>
            <a:off x="8318501" y="2786247"/>
            <a:ext cx="2070100" cy="337953"/>
          </a:xfrm>
          <a:custGeom>
            <a:avLst/>
            <a:gdLst>
              <a:gd name="connsiteX0" fmla="*/ 0 w 2057400"/>
              <a:gd name="connsiteY0" fmla="*/ 361950 h 361950"/>
              <a:gd name="connsiteX1" fmla="*/ 95250 w 2057400"/>
              <a:gd name="connsiteY1" fmla="*/ 0 h 361950"/>
              <a:gd name="connsiteX2" fmla="*/ 657225 w 2057400"/>
              <a:gd name="connsiteY2" fmla="*/ 85725 h 361950"/>
              <a:gd name="connsiteX3" fmla="*/ 1228725 w 2057400"/>
              <a:gd name="connsiteY3" fmla="*/ 161925 h 361950"/>
              <a:gd name="connsiteX4" fmla="*/ 1657350 w 2057400"/>
              <a:gd name="connsiteY4" fmla="*/ 219075 h 361950"/>
              <a:gd name="connsiteX5" fmla="*/ 2057400 w 2057400"/>
              <a:gd name="connsiteY5" fmla="*/ 20955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57400" h="361950">
                <a:moveTo>
                  <a:pt x="0" y="361950"/>
                </a:moveTo>
                <a:lnTo>
                  <a:pt x="95250" y="0"/>
                </a:lnTo>
                <a:lnTo>
                  <a:pt x="657225" y="85725"/>
                </a:lnTo>
                <a:lnTo>
                  <a:pt x="1228725" y="161925"/>
                </a:lnTo>
                <a:lnTo>
                  <a:pt x="1657350" y="219075"/>
                </a:lnTo>
                <a:lnTo>
                  <a:pt x="2057400" y="209550"/>
                </a:lnTo>
              </a:path>
            </a:pathLst>
          </a:cu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" name="Figura a mano libera: forma 9">
            <a:extLst>
              <a:ext uri="{FF2B5EF4-FFF2-40B4-BE49-F238E27FC236}">
                <a16:creationId xmlns:a16="http://schemas.microsoft.com/office/drawing/2014/main" id="{96A8ED3A-FDE3-4BC2-9587-22A2021A6A88}"/>
              </a:ext>
            </a:extLst>
          </p:cNvPr>
          <p:cNvSpPr/>
          <p:nvPr/>
        </p:nvSpPr>
        <p:spPr>
          <a:xfrm>
            <a:off x="7962900" y="2927351"/>
            <a:ext cx="3629025" cy="2768600"/>
          </a:xfrm>
          <a:custGeom>
            <a:avLst/>
            <a:gdLst>
              <a:gd name="connsiteX0" fmla="*/ 0 w 3629025"/>
              <a:gd name="connsiteY0" fmla="*/ 2143125 h 2752725"/>
              <a:gd name="connsiteX1" fmla="*/ 2590800 w 3629025"/>
              <a:gd name="connsiteY1" fmla="*/ 1314450 h 2752725"/>
              <a:gd name="connsiteX2" fmla="*/ 2400300 w 3629025"/>
              <a:gd name="connsiteY2" fmla="*/ 19050 h 2752725"/>
              <a:gd name="connsiteX3" fmla="*/ 3352800 w 3629025"/>
              <a:gd name="connsiteY3" fmla="*/ 0 h 2752725"/>
              <a:gd name="connsiteX4" fmla="*/ 3629025 w 3629025"/>
              <a:gd name="connsiteY4" fmla="*/ 2305050 h 2752725"/>
              <a:gd name="connsiteX5" fmla="*/ 2152650 w 3629025"/>
              <a:gd name="connsiteY5" fmla="*/ 2752725 h 2752725"/>
              <a:gd name="connsiteX6" fmla="*/ 2009775 w 3629025"/>
              <a:gd name="connsiteY6" fmla="*/ 2724150 h 2752725"/>
              <a:gd name="connsiteX7" fmla="*/ 990600 w 3629025"/>
              <a:gd name="connsiteY7" fmla="*/ 2619375 h 2752725"/>
              <a:gd name="connsiteX8" fmla="*/ 114300 w 3629025"/>
              <a:gd name="connsiteY8" fmla="*/ 2676525 h 2752725"/>
              <a:gd name="connsiteX9" fmla="*/ 114300 w 3629025"/>
              <a:gd name="connsiteY9" fmla="*/ 2676525 h 2752725"/>
              <a:gd name="connsiteX10" fmla="*/ 47625 w 3629025"/>
              <a:gd name="connsiteY10" fmla="*/ 2676525 h 2752725"/>
              <a:gd name="connsiteX11" fmla="*/ 0 w 3629025"/>
              <a:gd name="connsiteY11" fmla="*/ 2143125 h 2752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29025" h="2752725">
                <a:moveTo>
                  <a:pt x="0" y="2143125"/>
                </a:moveTo>
                <a:lnTo>
                  <a:pt x="2590800" y="1314450"/>
                </a:lnTo>
                <a:lnTo>
                  <a:pt x="2400300" y="19050"/>
                </a:lnTo>
                <a:lnTo>
                  <a:pt x="3352800" y="0"/>
                </a:lnTo>
                <a:lnTo>
                  <a:pt x="3629025" y="2305050"/>
                </a:lnTo>
                <a:lnTo>
                  <a:pt x="2152650" y="2752725"/>
                </a:lnTo>
                <a:lnTo>
                  <a:pt x="2009775" y="2724150"/>
                </a:lnTo>
                <a:lnTo>
                  <a:pt x="990600" y="2619375"/>
                </a:lnTo>
                <a:lnTo>
                  <a:pt x="114300" y="2676525"/>
                </a:lnTo>
                <a:lnTo>
                  <a:pt x="114300" y="2676525"/>
                </a:lnTo>
                <a:lnTo>
                  <a:pt x="47625" y="2676525"/>
                </a:lnTo>
                <a:lnTo>
                  <a:pt x="0" y="2143125"/>
                </a:lnTo>
                <a:close/>
              </a:path>
            </a:pathLst>
          </a:cu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Figura a mano libera: forma 11">
            <a:extLst>
              <a:ext uri="{FF2B5EF4-FFF2-40B4-BE49-F238E27FC236}">
                <a16:creationId xmlns:a16="http://schemas.microsoft.com/office/drawing/2014/main" id="{336971ED-1D00-48B7-AAE8-BFD6B8BB7092}"/>
              </a:ext>
            </a:extLst>
          </p:cNvPr>
          <p:cNvSpPr/>
          <p:nvPr/>
        </p:nvSpPr>
        <p:spPr>
          <a:xfrm>
            <a:off x="8924925" y="3390900"/>
            <a:ext cx="2305050" cy="2133600"/>
          </a:xfrm>
          <a:custGeom>
            <a:avLst/>
            <a:gdLst>
              <a:gd name="connsiteX0" fmla="*/ 0 w 2305050"/>
              <a:gd name="connsiteY0" fmla="*/ 2028825 h 2133600"/>
              <a:gd name="connsiteX1" fmla="*/ 1190625 w 2305050"/>
              <a:gd name="connsiteY1" fmla="*/ 2133600 h 2133600"/>
              <a:gd name="connsiteX2" fmla="*/ 2305050 w 2305050"/>
              <a:gd name="connsiteY2" fmla="*/ 1771650 h 2133600"/>
              <a:gd name="connsiteX3" fmla="*/ 1981200 w 2305050"/>
              <a:gd name="connsiteY3" fmla="*/ 0 h 21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5050" h="2133600">
                <a:moveTo>
                  <a:pt x="0" y="2028825"/>
                </a:moveTo>
                <a:lnTo>
                  <a:pt x="1190625" y="2133600"/>
                </a:lnTo>
                <a:lnTo>
                  <a:pt x="2305050" y="1771650"/>
                </a:lnTo>
                <a:lnTo>
                  <a:pt x="1981200" y="0"/>
                </a:lnTo>
              </a:path>
            </a:pathLst>
          </a:cu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Figura a mano libera: forma 12">
            <a:extLst>
              <a:ext uri="{FF2B5EF4-FFF2-40B4-BE49-F238E27FC236}">
                <a16:creationId xmlns:a16="http://schemas.microsoft.com/office/drawing/2014/main" id="{C08273F3-6D3A-40BF-B71F-89D6CD01C181}"/>
              </a:ext>
            </a:extLst>
          </p:cNvPr>
          <p:cNvSpPr/>
          <p:nvPr/>
        </p:nvSpPr>
        <p:spPr>
          <a:xfrm>
            <a:off x="7886700" y="2857500"/>
            <a:ext cx="2543175" cy="2219325"/>
          </a:xfrm>
          <a:custGeom>
            <a:avLst/>
            <a:gdLst>
              <a:gd name="connsiteX0" fmla="*/ 257175 w 2543175"/>
              <a:gd name="connsiteY0" fmla="*/ 809625 h 2219325"/>
              <a:gd name="connsiteX1" fmla="*/ 381000 w 2543175"/>
              <a:gd name="connsiteY1" fmla="*/ 295275 h 2219325"/>
              <a:gd name="connsiteX2" fmla="*/ 609600 w 2543175"/>
              <a:gd name="connsiteY2" fmla="*/ 342900 h 2219325"/>
              <a:gd name="connsiteX3" fmla="*/ 657225 w 2543175"/>
              <a:gd name="connsiteY3" fmla="*/ 0 h 2219325"/>
              <a:gd name="connsiteX4" fmla="*/ 1057275 w 2543175"/>
              <a:gd name="connsiteY4" fmla="*/ 47625 h 2219325"/>
              <a:gd name="connsiteX5" fmla="*/ 1019175 w 2543175"/>
              <a:gd name="connsiteY5" fmla="*/ 209550 h 2219325"/>
              <a:gd name="connsiteX6" fmla="*/ 1390650 w 2543175"/>
              <a:gd name="connsiteY6" fmla="*/ 266700 h 2219325"/>
              <a:gd name="connsiteX7" fmla="*/ 1400175 w 2543175"/>
              <a:gd name="connsiteY7" fmla="*/ 104775 h 2219325"/>
              <a:gd name="connsiteX8" fmla="*/ 2181225 w 2543175"/>
              <a:gd name="connsiteY8" fmla="*/ 190500 h 2219325"/>
              <a:gd name="connsiteX9" fmla="*/ 2181225 w 2543175"/>
              <a:gd name="connsiteY9" fmla="*/ 171450 h 2219325"/>
              <a:gd name="connsiteX10" fmla="*/ 2457450 w 2543175"/>
              <a:gd name="connsiteY10" fmla="*/ 180975 h 2219325"/>
              <a:gd name="connsiteX11" fmla="*/ 2543175 w 2543175"/>
              <a:gd name="connsiteY11" fmla="*/ 819150 h 2219325"/>
              <a:gd name="connsiteX12" fmla="*/ 2428875 w 2543175"/>
              <a:gd name="connsiteY12" fmla="*/ 828675 h 2219325"/>
              <a:gd name="connsiteX13" fmla="*/ 1152525 w 2543175"/>
              <a:gd name="connsiteY13" fmla="*/ 1219200 h 2219325"/>
              <a:gd name="connsiteX14" fmla="*/ 1352550 w 2543175"/>
              <a:gd name="connsiteY14" fmla="*/ 1809750 h 2219325"/>
              <a:gd name="connsiteX15" fmla="*/ 76200 w 2543175"/>
              <a:gd name="connsiteY15" fmla="*/ 2219325 h 2219325"/>
              <a:gd name="connsiteX16" fmla="*/ 0 w 2543175"/>
              <a:gd name="connsiteY16" fmla="*/ 1514475 h 2219325"/>
              <a:gd name="connsiteX17" fmla="*/ 38100 w 2543175"/>
              <a:gd name="connsiteY17" fmla="*/ 1390650 h 2219325"/>
              <a:gd name="connsiteX18" fmla="*/ 104775 w 2543175"/>
              <a:gd name="connsiteY18" fmla="*/ 1362075 h 2219325"/>
              <a:gd name="connsiteX19" fmla="*/ 257175 w 2543175"/>
              <a:gd name="connsiteY19" fmla="*/ 1362075 h 2219325"/>
              <a:gd name="connsiteX20" fmla="*/ 447675 w 2543175"/>
              <a:gd name="connsiteY20" fmla="*/ 1304925 h 2219325"/>
              <a:gd name="connsiteX21" fmla="*/ 523875 w 2543175"/>
              <a:gd name="connsiteY21" fmla="*/ 1171575 h 2219325"/>
              <a:gd name="connsiteX22" fmla="*/ 533400 w 2543175"/>
              <a:gd name="connsiteY22" fmla="*/ 1009650 h 2219325"/>
              <a:gd name="connsiteX23" fmla="*/ 466725 w 2543175"/>
              <a:gd name="connsiteY23" fmla="*/ 933450 h 2219325"/>
              <a:gd name="connsiteX24" fmla="*/ 333375 w 2543175"/>
              <a:gd name="connsiteY24" fmla="*/ 914400 h 2219325"/>
              <a:gd name="connsiteX25" fmla="*/ 257175 w 2543175"/>
              <a:gd name="connsiteY25" fmla="*/ 809625 h 2219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543175" h="2219325">
                <a:moveTo>
                  <a:pt x="257175" y="809625"/>
                </a:moveTo>
                <a:lnTo>
                  <a:pt x="381000" y="295275"/>
                </a:lnTo>
                <a:lnTo>
                  <a:pt x="609600" y="342900"/>
                </a:lnTo>
                <a:lnTo>
                  <a:pt x="657225" y="0"/>
                </a:lnTo>
                <a:lnTo>
                  <a:pt x="1057275" y="47625"/>
                </a:lnTo>
                <a:lnTo>
                  <a:pt x="1019175" y="209550"/>
                </a:lnTo>
                <a:lnTo>
                  <a:pt x="1390650" y="266700"/>
                </a:lnTo>
                <a:lnTo>
                  <a:pt x="1400175" y="104775"/>
                </a:lnTo>
                <a:lnTo>
                  <a:pt x="2181225" y="190500"/>
                </a:lnTo>
                <a:lnTo>
                  <a:pt x="2181225" y="171450"/>
                </a:lnTo>
                <a:lnTo>
                  <a:pt x="2457450" y="180975"/>
                </a:lnTo>
                <a:lnTo>
                  <a:pt x="2543175" y="819150"/>
                </a:lnTo>
                <a:lnTo>
                  <a:pt x="2428875" y="828675"/>
                </a:lnTo>
                <a:lnTo>
                  <a:pt x="1152525" y="1219200"/>
                </a:lnTo>
                <a:lnTo>
                  <a:pt x="1352550" y="1809750"/>
                </a:lnTo>
                <a:lnTo>
                  <a:pt x="76200" y="2219325"/>
                </a:lnTo>
                <a:lnTo>
                  <a:pt x="0" y="1514475"/>
                </a:lnTo>
                <a:lnTo>
                  <a:pt x="38100" y="1390650"/>
                </a:lnTo>
                <a:lnTo>
                  <a:pt x="104775" y="1362075"/>
                </a:lnTo>
                <a:lnTo>
                  <a:pt x="257175" y="1362075"/>
                </a:lnTo>
                <a:lnTo>
                  <a:pt x="447675" y="1304925"/>
                </a:lnTo>
                <a:lnTo>
                  <a:pt x="523875" y="1171575"/>
                </a:lnTo>
                <a:lnTo>
                  <a:pt x="533400" y="1009650"/>
                </a:lnTo>
                <a:lnTo>
                  <a:pt x="466725" y="933450"/>
                </a:lnTo>
                <a:lnTo>
                  <a:pt x="333375" y="914400"/>
                </a:lnTo>
                <a:lnTo>
                  <a:pt x="257175" y="809625"/>
                </a:lnTo>
                <a:close/>
              </a:path>
            </a:pathLst>
          </a:custGeom>
          <a:solidFill>
            <a:srgbClr val="37AD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EFCE1530-62E8-438C-9176-B5AFE88FA6A8}"/>
              </a:ext>
            </a:extLst>
          </p:cNvPr>
          <p:cNvSpPr/>
          <p:nvPr/>
        </p:nvSpPr>
        <p:spPr>
          <a:xfrm>
            <a:off x="-104775" y="-157163"/>
            <a:ext cx="4629150" cy="717232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F0958C44-FF31-4FF6-B679-08659D363F1F}"/>
              </a:ext>
            </a:extLst>
          </p:cNvPr>
          <p:cNvSpPr/>
          <p:nvPr/>
        </p:nvSpPr>
        <p:spPr>
          <a:xfrm>
            <a:off x="1499143" y="344663"/>
            <a:ext cx="9185012" cy="934064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>
                <a:lumMod val="75000"/>
                <a:lumOff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chemeClr val="bg1"/>
                </a:solidFill>
              </a:rPr>
              <a:t>DESCRIZIONE IMPATTI: ARIA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7EDEE97C-A807-418D-AD4D-1A617652AA53}"/>
              </a:ext>
            </a:extLst>
          </p:cNvPr>
          <p:cNvSpPr txBox="1"/>
          <p:nvPr/>
        </p:nvSpPr>
        <p:spPr>
          <a:xfrm>
            <a:off x="157162" y="2756623"/>
            <a:ext cx="4191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it-IT" dirty="0">
                <a:solidFill>
                  <a:schemeClr val="bg1"/>
                </a:solidFill>
              </a:rPr>
              <a:t>Filare di alberatura perimetrale e rimboschimento area verde</a:t>
            </a:r>
          </a:p>
          <a:p>
            <a:pPr marL="285750" indent="-285750">
              <a:buFontTx/>
              <a:buChar char="-"/>
            </a:pPr>
            <a:endParaRPr lang="it-IT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it-IT" dirty="0">
                <a:solidFill>
                  <a:schemeClr val="bg1"/>
                </a:solidFill>
              </a:rPr>
              <a:t>Terrapieno con alberature</a:t>
            </a:r>
          </a:p>
          <a:p>
            <a:pPr marL="285750" indent="-285750">
              <a:buFontTx/>
              <a:buChar char="-"/>
            </a:pPr>
            <a:endParaRPr lang="it-IT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it-IT" dirty="0">
                <a:solidFill>
                  <a:schemeClr val="bg1"/>
                </a:solidFill>
              </a:rPr>
              <a:t>Sistema di bagnatura mobile</a:t>
            </a:r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2AD4A5F3-E430-4662-B424-21C34B9C8554}"/>
              </a:ext>
            </a:extLst>
          </p:cNvPr>
          <p:cNvSpPr/>
          <p:nvPr/>
        </p:nvSpPr>
        <p:spPr>
          <a:xfrm>
            <a:off x="8610598" y="3414710"/>
            <a:ext cx="438151" cy="438151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682626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2" grpId="0" animBg="1"/>
      <p:bldP spid="12" grpId="1" animBg="1"/>
      <p:bldP spid="13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EFCE1530-62E8-438C-9176-B5AFE88FA6A8}"/>
              </a:ext>
            </a:extLst>
          </p:cNvPr>
          <p:cNvSpPr/>
          <p:nvPr/>
        </p:nvSpPr>
        <p:spPr>
          <a:xfrm>
            <a:off x="-104775" y="-157163"/>
            <a:ext cx="4629150" cy="717232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F0958C44-FF31-4FF6-B679-08659D363F1F}"/>
              </a:ext>
            </a:extLst>
          </p:cNvPr>
          <p:cNvSpPr/>
          <p:nvPr/>
        </p:nvSpPr>
        <p:spPr>
          <a:xfrm>
            <a:off x="1499143" y="344663"/>
            <a:ext cx="9185012" cy="934064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>
                <a:lumMod val="75000"/>
                <a:lumOff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chemeClr val="bg1"/>
                </a:solidFill>
              </a:rPr>
              <a:t>DESCRIZIONE IMPATTI: ACQUA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7EDEE97C-A807-418D-AD4D-1A617652AA53}"/>
              </a:ext>
            </a:extLst>
          </p:cNvPr>
          <p:cNvSpPr txBox="1"/>
          <p:nvPr/>
        </p:nvSpPr>
        <p:spPr>
          <a:xfrm>
            <a:off x="199608" y="2004297"/>
            <a:ext cx="4191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it-IT" dirty="0">
                <a:solidFill>
                  <a:schemeClr val="bg1"/>
                </a:solidFill>
              </a:rPr>
              <a:t>Pavimentazione intero piazzale</a:t>
            </a:r>
          </a:p>
          <a:p>
            <a:endParaRPr lang="it-IT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it-IT" dirty="0">
                <a:solidFill>
                  <a:schemeClr val="bg1"/>
                </a:solidFill>
              </a:rPr>
              <a:t>Sistema di convogliamento acque meteoriche (anche a copertura dei piazzali dell’attuale impianto)</a:t>
            </a:r>
          </a:p>
          <a:p>
            <a:pPr marL="285750" indent="-285750">
              <a:buFontTx/>
              <a:buChar char="-"/>
            </a:pPr>
            <a:endParaRPr lang="it-IT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it-IT" dirty="0">
                <a:solidFill>
                  <a:schemeClr val="bg1"/>
                </a:solidFill>
              </a:rPr>
              <a:t>Sistema di trattamento acque di prima pioggia dissabbiatura e disoleazione</a:t>
            </a:r>
          </a:p>
          <a:p>
            <a:pPr marL="285750" indent="-285750">
              <a:buFontTx/>
              <a:buChar char="-"/>
            </a:pPr>
            <a:endParaRPr lang="it-IT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it-IT" dirty="0">
                <a:solidFill>
                  <a:schemeClr val="bg1"/>
                </a:solidFill>
              </a:rPr>
              <a:t>Bacino di laminazione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4042714-CB1B-41E1-927C-511AE31592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017" y="2004297"/>
            <a:ext cx="7263375" cy="3634838"/>
          </a:xfrm>
          <a:prstGeom prst="rect">
            <a:avLst/>
          </a:prstGeom>
          <a:solidFill>
            <a:srgbClr val="000000">
              <a:shade val="95000"/>
            </a:srgbClr>
          </a:solidFill>
          <a:ln w="76200" cap="sq">
            <a:solidFill>
              <a:schemeClr val="bg1">
                <a:lumMod val="75000"/>
                <a:lumOff val="25000"/>
              </a:schemeClr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6" name="Figura a mano libera: forma 5">
            <a:extLst>
              <a:ext uri="{FF2B5EF4-FFF2-40B4-BE49-F238E27FC236}">
                <a16:creationId xmlns:a16="http://schemas.microsoft.com/office/drawing/2014/main" id="{AA906E93-27D8-44E4-AAFD-76300CFE64D5}"/>
              </a:ext>
            </a:extLst>
          </p:cNvPr>
          <p:cNvSpPr/>
          <p:nvPr/>
        </p:nvSpPr>
        <p:spPr>
          <a:xfrm>
            <a:off x="5172364" y="2604655"/>
            <a:ext cx="4091709" cy="2484581"/>
          </a:xfrm>
          <a:custGeom>
            <a:avLst/>
            <a:gdLst>
              <a:gd name="connsiteX0" fmla="*/ 0 w 4091709"/>
              <a:gd name="connsiteY0" fmla="*/ 1339272 h 2484581"/>
              <a:gd name="connsiteX1" fmla="*/ 46181 w 4091709"/>
              <a:gd name="connsiteY1" fmla="*/ 2373745 h 2484581"/>
              <a:gd name="connsiteX2" fmla="*/ 110836 w 4091709"/>
              <a:gd name="connsiteY2" fmla="*/ 2484581 h 2484581"/>
              <a:gd name="connsiteX3" fmla="*/ 785091 w 4091709"/>
              <a:gd name="connsiteY3" fmla="*/ 2456872 h 2484581"/>
              <a:gd name="connsiteX4" fmla="*/ 803563 w 4091709"/>
              <a:gd name="connsiteY4" fmla="*/ 2419927 h 2484581"/>
              <a:gd name="connsiteX5" fmla="*/ 757381 w 4091709"/>
              <a:gd name="connsiteY5" fmla="*/ 1819563 h 2484581"/>
              <a:gd name="connsiteX6" fmla="*/ 2401454 w 4091709"/>
              <a:gd name="connsiteY6" fmla="*/ 1736436 h 2484581"/>
              <a:gd name="connsiteX7" fmla="*/ 2503054 w 4091709"/>
              <a:gd name="connsiteY7" fmla="*/ 1560945 h 2484581"/>
              <a:gd name="connsiteX8" fmla="*/ 2466109 w 4091709"/>
              <a:gd name="connsiteY8" fmla="*/ 858981 h 2484581"/>
              <a:gd name="connsiteX9" fmla="*/ 2558472 w 4091709"/>
              <a:gd name="connsiteY9" fmla="*/ 757381 h 2484581"/>
              <a:gd name="connsiteX10" fmla="*/ 3925454 w 4091709"/>
              <a:gd name="connsiteY10" fmla="*/ 738909 h 2484581"/>
              <a:gd name="connsiteX11" fmla="*/ 4091709 w 4091709"/>
              <a:gd name="connsiteY11" fmla="*/ 0 h 2484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91709" h="2484581">
                <a:moveTo>
                  <a:pt x="0" y="1339272"/>
                </a:moveTo>
                <a:lnTo>
                  <a:pt x="46181" y="2373745"/>
                </a:lnTo>
                <a:lnTo>
                  <a:pt x="110836" y="2484581"/>
                </a:lnTo>
                <a:lnTo>
                  <a:pt x="785091" y="2456872"/>
                </a:lnTo>
                <a:lnTo>
                  <a:pt x="803563" y="2419927"/>
                </a:lnTo>
                <a:lnTo>
                  <a:pt x="757381" y="1819563"/>
                </a:lnTo>
                <a:lnTo>
                  <a:pt x="2401454" y="1736436"/>
                </a:lnTo>
                <a:lnTo>
                  <a:pt x="2503054" y="1560945"/>
                </a:lnTo>
                <a:lnTo>
                  <a:pt x="2466109" y="858981"/>
                </a:lnTo>
                <a:lnTo>
                  <a:pt x="2558472" y="757381"/>
                </a:lnTo>
                <a:lnTo>
                  <a:pt x="3925454" y="738909"/>
                </a:lnTo>
                <a:lnTo>
                  <a:pt x="4091709" y="0"/>
                </a:lnTo>
              </a:path>
            </a:pathLst>
          </a:custGeom>
          <a:noFill/>
          <a:ln w="28575">
            <a:solidFill>
              <a:srgbClr val="37AD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Figura a mano libera: forma 6">
            <a:extLst>
              <a:ext uri="{FF2B5EF4-FFF2-40B4-BE49-F238E27FC236}">
                <a16:creationId xmlns:a16="http://schemas.microsoft.com/office/drawing/2014/main" id="{DB4ED446-68F6-40DE-B46D-25DF940C69F9}"/>
              </a:ext>
            </a:extLst>
          </p:cNvPr>
          <p:cNvSpPr/>
          <p:nvPr/>
        </p:nvSpPr>
        <p:spPr>
          <a:xfrm>
            <a:off x="9097818" y="3343564"/>
            <a:ext cx="175491" cy="803563"/>
          </a:xfrm>
          <a:custGeom>
            <a:avLst/>
            <a:gdLst>
              <a:gd name="connsiteX0" fmla="*/ 0 w 175491"/>
              <a:gd name="connsiteY0" fmla="*/ 0 h 803563"/>
              <a:gd name="connsiteX1" fmla="*/ 175491 w 175491"/>
              <a:gd name="connsiteY1" fmla="*/ 803563 h 803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5491" h="803563">
                <a:moveTo>
                  <a:pt x="0" y="0"/>
                </a:moveTo>
                <a:lnTo>
                  <a:pt x="175491" y="803563"/>
                </a:lnTo>
              </a:path>
            </a:pathLst>
          </a:custGeom>
          <a:noFill/>
          <a:ln w="28575">
            <a:solidFill>
              <a:srgbClr val="37AD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Figura a mano libera: forma 7">
            <a:extLst>
              <a:ext uri="{FF2B5EF4-FFF2-40B4-BE49-F238E27FC236}">
                <a16:creationId xmlns:a16="http://schemas.microsoft.com/office/drawing/2014/main" id="{5C86F093-8A56-4415-88EA-C51D0832EDB2}"/>
              </a:ext>
            </a:extLst>
          </p:cNvPr>
          <p:cNvSpPr/>
          <p:nvPr/>
        </p:nvSpPr>
        <p:spPr>
          <a:xfrm>
            <a:off x="9079345" y="2992581"/>
            <a:ext cx="1782619" cy="350982"/>
          </a:xfrm>
          <a:custGeom>
            <a:avLst/>
            <a:gdLst>
              <a:gd name="connsiteX0" fmla="*/ 0 w 1782619"/>
              <a:gd name="connsiteY0" fmla="*/ 350982 h 350982"/>
              <a:gd name="connsiteX1" fmla="*/ 674255 w 1782619"/>
              <a:gd name="connsiteY1" fmla="*/ 350982 h 350982"/>
              <a:gd name="connsiteX2" fmla="*/ 1782619 w 1782619"/>
              <a:gd name="connsiteY2" fmla="*/ 0 h 350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82619" h="350982">
                <a:moveTo>
                  <a:pt x="0" y="350982"/>
                </a:moveTo>
                <a:lnTo>
                  <a:pt x="674255" y="350982"/>
                </a:lnTo>
                <a:lnTo>
                  <a:pt x="1782619" y="0"/>
                </a:lnTo>
              </a:path>
            </a:pathLst>
          </a:custGeom>
          <a:noFill/>
          <a:ln w="28575">
            <a:solidFill>
              <a:srgbClr val="37AD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E3A55547-9A28-4F9F-A808-F71D77658D11}"/>
              </a:ext>
            </a:extLst>
          </p:cNvPr>
          <p:cNvSpPr/>
          <p:nvPr/>
        </p:nvSpPr>
        <p:spPr>
          <a:xfrm>
            <a:off x="9079345" y="3922894"/>
            <a:ext cx="890565" cy="890565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Figura a mano libera: forma 11">
            <a:extLst>
              <a:ext uri="{FF2B5EF4-FFF2-40B4-BE49-F238E27FC236}">
                <a16:creationId xmlns:a16="http://schemas.microsoft.com/office/drawing/2014/main" id="{EA72386F-7AC4-46F2-A56D-F1AE4D1435C1}"/>
              </a:ext>
            </a:extLst>
          </p:cNvPr>
          <p:cNvSpPr/>
          <p:nvPr/>
        </p:nvSpPr>
        <p:spPr>
          <a:xfrm>
            <a:off x="9753600" y="3048000"/>
            <a:ext cx="1750142" cy="1445342"/>
          </a:xfrm>
          <a:custGeom>
            <a:avLst/>
            <a:gdLst>
              <a:gd name="connsiteX0" fmla="*/ 0 w 1750142"/>
              <a:gd name="connsiteY0" fmla="*/ 1091381 h 1445342"/>
              <a:gd name="connsiteX1" fmla="*/ 1386348 w 1750142"/>
              <a:gd name="connsiteY1" fmla="*/ 648929 h 1445342"/>
              <a:gd name="connsiteX2" fmla="*/ 1317523 w 1750142"/>
              <a:gd name="connsiteY2" fmla="*/ 39329 h 1445342"/>
              <a:gd name="connsiteX3" fmla="*/ 1484671 w 1750142"/>
              <a:gd name="connsiteY3" fmla="*/ 0 h 1445342"/>
              <a:gd name="connsiteX4" fmla="*/ 1750142 w 1750142"/>
              <a:gd name="connsiteY4" fmla="*/ 1209368 h 1445342"/>
              <a:gd name="connsiteX5" fmla="*/ 904568 w 1750142"/>
              <a:gd name="connsiteY5" fmla="*/ 1445342 h 1445342"/>
              <a:gd name="connsiteX6" fmla="*/ 127819 w 1750142"/>
              <a:gd name="connsiteY6" fmla="*/ 1376516 h 1445342"/>
              <a:gd name="connsiteX7" fmla="*/ 0 w 1750142"/>
              <a:gd name="connsiteY7" fmla="*/ 1091381 h 1445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50142" h="1445342">
                <a:moveTo>
                  <a:pt x="0" y="1091381"/>
                </a:moveTo>
                <a:lnTo>
                  <a:pt x="1386348" y="648929"/>
                </a:lnTo>
                <a:lnTo>
                  <a:pt x="1317523" y="39329"/>
                </a:lnTo>
                <a:lnTo>
                  <a:pt x="1484671" y="0"/>
                </a:lnTo>
                <a:lnTo>
                  <a:pt x="1750142" y="1209368"/>
                </a:lnTo>
                <a:lnTo>
                  <a:pt x="904568" y="1445342"/>
                </a:lnTo>
                <a:lnTo>
                  <a:pt x="127819" y="1376516"/>
                </a:lnTo>
                <a:lnTo>
                  <a:pt x="0" y="1091381"/>
                </a:lnTo>
                <a:close/>
              </a:path>
            </a:pathLst>
          </a:custGeom>
          <a:solidFill>
            <a:srgbClr val="37ADC5"/>
          </a:solidFill>
          <a:ln>
            <a:solidFill>
              <a:srgbClr val="37AD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Figura a mano libera: forma 12">
            <a:extLst>
              <a:ext uri="{FF2B5EF4-FFF2-40B4-BE49-F238E27FC236}">
                <a16:creationId xmlns:a16="http://schemas.microsoft.com/office/drawing/2014/main" id="{4910B98E-5FFF-4AE5-96E8-40568C88489E}"/>
              </a:ext>
            </a:extLst>
          </p:cNvPr>
          <p:cNvSpPr/>
          <p:nvPr/>
        </p:nvSpPr>
        <p:spPr>
          <a:xfrm>
            <a:off x="7462684" y="2231923"/>
            <a:ext cx="3539613" cy="2517058"/>
          </a:xfrm>
          <a:custGeom>
            <a:avLst/>
            <a:gdLst>
              <a:gd name="connsiteX0" fmla="*/ 98322 w 3539613"/>
              <a:gd name="connsiteY0" fmla="*/ 2517058 h 2517058"/>
              <a:gd name="connsiteX1" fmla="*/ 0 w 3539613"/>
              <a:gd name="connsiteY1" fmla="*/ 1022554 h 2517058"/>
              <a:gd name="connsiteX2" fmla="*/ 147484 w 3539613"/>
              <a:gd name="connsiteY2" fmla="*/ 1022554 h 2517058"/>
              <a:gd name="connsiteX3" fmla="*/ 275303 w 3539613"/>
              <a:gd name="connsiteY3" fmla="*/ 1061883 h 2517058"/>
              <a:gd name="connsiteX4" fmla="*/ 412955 w 3539613"/>
              <a:gd name="connsiteY4" fmla="*/ 0 h 2517058"/>
              <a:gd name="connsiteX5" fmla="*/ 1691148 w 3539613"/>
              <a:gd name="connsiteY5" fmla="*/ 245806 h 2517058"/>
              <a:gd name="connsiteX6" fmla="*/ 1641987 w 3539613"/>
              <a:gd name="connsiteY6" fmla="*/ 501445 h 2517058"/>
              <a:gd name="connsiteX7" fmla="*/ 2015613 w 3539613"/>
              <a:gd name="connsiteY7" fmla="*/ 560438 h 2517058"/>
              <a:gd name="connsiteX8" fmla="*/ 2045110 w 3539613"/>
              <a:gd name="connsiteY8" fmla="*/ 324464 h 2517058"/>
              <a:gd name="connsiteX9" fmla="*/ 3087329 w 3539613"/>
              <a:gd name="connsiteY9" fmla="*/ 442451 h 2517058"/>
              <a:gd name="connsiteX10" fmla="*/ 3441290 w 3539613"/>
              <a:gd name="connsiteY10" fmla="*/ 442451 h 2517058"/>
              <a:gd name="connsiteX11" fmla="*/ 3539613 w 3539613"/>
              <a:gd name="connsiteY11" fmla="*/ 1386348 h 2517058"/>
              <a:gd name="connsiteX12" fmla="*/ 1602658 w 3539613"/>
              <a:gd name="connsiteY12" fmla="*/ 1995948 h 2517058"/>
              <a:gd name="connsiteX13" fmla="*/ 1622322 w 3539613"/>
              <a:gd name="connsiteY13" fmla="*/ 2418735 h 2517058"/>
              <a:gd name="connsiteX14" fmla="*/ 796413 w 3539613"/>
              <a:gd name="connsiteY14" fmla="*/ 2467896 h 2517058"/>
              <a:gd name="connsiteX15" fmla="*/ 98322 w 3539613"/>
              <a:gd name="connsiteY15" fmla="*/ 2517058 h 2517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539613" h="2517058">
                <a:moveTo>
                  <a:pt x="98322" y="2517058"/>
                </a:moveTo>
                <a:lnTo>
                  <a:pt x="0" y="1022554"/>
                </a:lnTo>
                <a:lnTo>
                  <a:pt x="147484" y="1022554"/>
                </a:lnTo>
                <a:lnTo>
                  <a:pt x="275303" y="1061883"/>
                </a:lnTo>
                <a:lnTo>
                  <a:pt x="412955" y="0"/>
                </a:lnTo>
                <a:lnTo>
                  <a:pt x="1691148" y="245806"/>
                </a:lnTo>
                <a:lnTo>
                  <a:pt x="1641987" y="501445"/>
                </a:lnTo>
                <a:lnTo>
                  <a:pt x="2015613" y="560438"/>
                </a:lnTo>
                <a:lnTo>
                  <a:pt x="2045110" y="324464"/>
                </a:lnTo>
                <a:lnTo>
                  <a:pt x="3087329" y="442451"/>
                </a:lnTo>
                <a:lnTo>
                  <a:pt x="3441290" y="442451"/>
                </a:lnTo>
                <a:lnTo>
                  <a:pt x="3539613" y="1386348"/>
                </a:lnTo>
                <a:lnTo>
                  <a:pt x="1602658" y="1995948"/>
                </a:lnTo>
                <a:lnTo>
                  <a:pt x="1622322" y="2418735"/>
                </a:lnTo>
                <a:lnTo>
                  <a:pt x="796413" y="2467896"/>
                </a:lnTo>
                <a:lnTo>
                  <a:pt x="98322" y="2517058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9A8EEFC4-88A9-4708-9A5B-5507D0CDF1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3" t="28539" r="38675" b="25009"/>
          <a:stretch/>
        </p:blipFill>
        <p:spPr>
          <a:xfrm rot="16200000">
            <a:off x="6338865" y="120406"/>
            <a:ext cx="3993380" cy="7313674"/>
          </a:xfrm>
          <a:prstGeom prst="rect">
            <a:avLst/>
          </a:prstGeom>
          <a:solidFill>
            <a:srgbClr val="000000">
              <a:shade val="95000"/>
            </a:srgbClr>
          </a:solidFill>
          <a:ln w="76200" cap="sq">
            <a:solidFill>
              <a:schemeClr val="bg1">
                <a:lumMod val="75000"/>
                <a:lumOff val="25000"/>
              </a:schemeClr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3440237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2" grpId="0" animBg="1"/>
      <p:bldP spid="13" grpId="0" animBg="1"/>
      <p:bldP spid="1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EFCE1530-62E8-438C-9176-B5AFE88FA6A8}"/>
              </a:ext>
            </a:extLst>
          </p:cNvPr>
          <p:cNvSpPr/>
          <p:nvPr/>
        </p:nvSpPr>
        <p:spPr>
          <a:xfrm>
            <a:off x="-101551" y="6022104"/>
            <a:ext cx="12395099" cy="93406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F0958C44-FF31-4FF6-B679-08659D363F1F}"/>
              </a:ext>
            </a:extLst>
          </p:cNvPr>
          <p:cNvSpPr/>
          <p:nvPr/>
        </p:nvSpPr>
        <p:spPr>
          <a:xfrm>
            <a:off x="1503494" y="5477102"/>
            <a:ext cx="9185012" cy="934064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>
                <a:lumMod val="75000"/>
                <a:lumOff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chemeClr val="bg1"/>
                </a:solidFill>
              </a:rPr>
              <a:t>DESCRIZIONE IMPATTI: CONSUMO DI SUOLO</a:t>
            </a:r>
          </a:p>
          <a:p>
            <a:pPr algn="ctr"/>
            <a:r>
              <a:rPr lang="it-IT" sz="2400" dirty="0">
                <a:solidFill>
                  <a:schemeClr val="bg1"/>
                </a:solidFill>
              </a:rPr>
              <a:t>E CORRIDOIO ECOLOGICO</a:t>
            </a:r>
          </a:p>
        </p:txBody>
      </p:sp>
      <p:pic>
        <p:nvPicPr>
          <p:cNvPr id="15" name="Immagine 14" descr="Immagine che contiene edificio&#10;&#10;Descrizione generata automaticamente">
            <a:extLst>
              <a:ext uri="{FF2B5EF4-FFF2-40B4-BE49-F238E27FC236}">
                <a16:creationId xmlns:a16="http://schemas.microsoft.com/office/drawing/2014/main" id="{DB670D0D-F49C-4C77-A1E4-12B1DB757289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00" b="7727"/>
          <a:stretch/>
        </p:blipFill>
        <p:spPr bwMode="auto">
          <a:xfrm>
            <a:off x="3274375" y="828939"/>
            <a:ext cx="5643245" cy="2555875"/>
          </a:xfrm>
          <a:prstGeom prst="rect">
            <a:avLst/>
          </a:prstGeom>
          <a:solidFill>
            <a:srgbClr val="000000">
              <a:shade val="95000"/>
            </a:srgbClr>
          </a:solidFill>
          <a:ln w="76200" cap="sq">
            <a:solidFill>
              <a:schemeClr val="tx1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1FF6AE79-2D73-4D27-9BEA-F3EF890D562B}"/>
              </a:ext>
            </a:extLst>
          </p:cNvPr>
          <p:cNvCxnSpPr>
            <a:stCxn id="21" idx="3"/>
          </p:cNvCxnSpPr>
          <p:nvPr/>
        </p:nvCxnSpPr>
        <p:spPr>
          <a:xfrm>
            <a:off x="3624027" y="1138032"/>
            <a:ext cx="1311767" cy="8253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0604DA0B-A156-4276-8EFC-D6D2C31019C8}"/>
              </a:ext>
            </a:extLst>
          </p:cNvPr>
          <p:cNvCxnSpPr>
            <a:cxnSpLocks/>
          </p:cNvCxnSpPr>
          <p:nvPr/>
        </p:nvCxnSpPr>
        <p:spPr>
          <a:xfrm flipV="1">
            <a:off x="3624026" y="1315549"/>
            <a:ext cx="1626400" cy="130246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2 27">
            <a:extLst>
              <a:ext uri="{FF2B5EF4-FFF2-40B4-BE49-F238E27FC236}">
                <a16:creationId xmlns:a16="http://schemas.microsoft.com/office/drawing/2014/main" id="{3AC807B5-729A-4533-B1AC-F726DE19D810}"/>
              </a:ext>
            </a:extLst>
          </p:cNvPr>
          <p:cNvCxnSpPr>
            <a:cxnSpLocks/>
          </p:cNvCxnSpPr>
          <p:nvPr/>
        </p:nvCxnSpPr>
        <p:spPr>
          <a:xfrm flipV="1">
            <a:off x="6587614" y="2792146"/>
            <a:ext cx="1" cy="68104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2 30">
            <a:extLst>
              <a:ext uri="{FF2B5EF4-FFF2-40B4-BE49-F238E27FC236}">
                <a16:creationId xmlns:a16="http://schemas.microsoft.com/office/drawing/2014/main" id="{AEFEC90D-B80E-4D67-8D98-42B03049470B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6774426" y="1220567"/>
            <a:ext cx="1542086" cy="44646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2 34">
            <a:extLst>
              <a:ext uri="{FF2B5EF4-FFF2-40B4-BE49-F238E27FC236}">
                <a16:creationId xmlns:a16="http://schemas.microsoft.com/office/drawing/2014/main" id="{8812F02B-1C10-4522-A55D-B49682AE8698}"/>
              </a:ext>
            </a:extLst>
          </p:cNvPr>
          <p:cNvCxnSpPr>
            <a:cxnSpLocks/>
          </p:cNvCxnSpPr>
          <p:nvPr/>
        </p:nvCxnSpPr>
        <p:spPr>
          <a:xfrm flipH="1" flipV="1">
            <a:off x="7177548" y="1759974"/>
            <a:ext cx="1525347" cy="117945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Figura a mano libera: forma 41">
            <a:extLst>
              <a:ext uri="{FF2B5EF4-FFF2-40B4-BE49-F238E27FC236}">
                <a16:creationId xmlns:a16="http://schemas.microsoft.com/office/drawing/2014/main" id="{6E9C48F6-5A83-4F2C-B749-F9AFA50D53C8}"/>
              </a:ext>
            </a:extLst>
          </p:cNvPr>
          <p:cNvSpPr/>
          <p:nvPr/>
        </p:nvSpPr>
        <p:spPr>
          <a:xfrm>
            <a:off x="3293806" y="825910"/>
            <a:ext cx="3647768" cy="1956619"/>
          </a:xfrm>
          <a:custGeom>
            <a:avLst/>
            <a:gdLst>
              <a:gd name="connsiteX0" fmla="*/ 3647768 w 3647768"/>
              <a:gd name="connsiteY0" fmla="*/ 0 h 1956619"/>
              <a:gd name="connsiteX1" fmla="*/ 3470788 w 3647768"/>
              <a:gd name="connsiteY1" fmla="*/ 1396180 h 1956619"/>
              <a:gd name="connsiteX2" fmla="*/ 3411794 w 3647768"/>
              <a:gd name="connsiteY2" fmla="*/ 1622322 h 1956619"/>
              <a:gd name="connsiteX3" fmla="*/ 3205317 w 3647768"/>
              <a:gd name="connsiteY3" fmla="*/ 1710813 h 1956619"/>
              <a:gd name="connsiteX4" fmla="*/ 2713704 w 3647768"/>
              <a:gd name="connsiteY4" fmla="*/ 1789471 h 1956619"/>
              <a:gd name="connsiteX5" fmla="*/ 993059 w 3647768"/>
              <a:gd name="connsiteY5" fmla="*/ 1927122 h 1956619"/>
              <a:gd name="connsiteX6" fmla="*/ 521110 w 3647768"/>
              <a:gd name="connsiteY6" fmla="*/ 1907458 h 1956619"/>
              <a:gd name="connsiteX7" fmla="*/ 0 w 3647768"/>
              <a:gd name="connsiteY7" fmla="*/ 1956619 h 1956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47768" h="1956619">
                <a:moveTo>
                  <a:pt x="3647768" y="0"/>
                </a:moveTo>
                <a:lnTo>
                  <a:pt x="3470788" y="1396180"/>
                </a:lnTo>
                <a:lnTo>
                  <a:pt x="3411794" y="1622322"/>
                </a:lnTo>
                <a:lnTo>
                  <a:pt x="3205317" y="1710813"/>
                </a:lnTo>
                <a:lnTo>
                  <a:pt x="2713704" y="1789471"/>
                </a:lnTo>
                <a:lnTo>
                  <a:pt x="993059" y="1927122"/>
                </a:lnTo>
                <a:lnTo>
                  <a:pt x="521110" y="1907458"/>
                </a:lnTo>
                <a:lnTo>
                  <a:pt x="0" y="1956619"/>
                </a:ln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3" name="Immagine 42">
            <a:extLst>
              <a:ext uri="{FF2B5EF4-FFF2-40B4-BE49-F238E27FC236}">
                <a16:creationId xmlns:a16="http://schemas.microsoft.com/office/drawing/2014/main" id="{B88E0F79-F8DF-418E-8F12-31E045C417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7" t="8436" r="9438" b="26091"/>
          <a:stretch/>
        </p:blipFill>
        <p:spPr>
          <a:xfrm>
            <a:off x="2347315" y="543064"/>
            <a:ext cx="7497363" cy="3602952"/>
          </a:xfrm>
          <a:prstGeom prst="rect">
            <a:avLst/>
          </a:prstGeom>
          <a:solidFill>
            <a:srgbClr val="000000">
              <a:shade val="95000"/>
            </a:srgbClr>
          </a:solidFill>
          <a:ln w="76200" cap="sq">
            <a:solidFill>
              <a:schemeClr val="bg1">
                <a:lumMod val="75000"/>
                <a:lumOff val="25000"/>
              </a:schemeClr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44" name="Figura a mano libera: forma 43">
            <a:extLst>
              <a:ext uri="{FF2B5EF4-FFF2-40B4-BE49-F238E27FC236}">
                <a16:creationId xmlns:a16="http://schemas.microsoft.com/office/drawing/2014/main" id="{C992D78E-EEF1-4475-9095-3E5B5F82DDFF}"/>
              </a:ext>
            </a:extLst>
          </p:cNvPr>
          <p:cNvSpPr/>
          <p:nvPr/>
        </p:nvSpPr>
        <p:spPr>
          <a:xfrm>
            <a:off x="5309419" y="585723"/>
            <a:ext cx="4011562" cy="3569109"/>
          </a:xfrm>
          <a:custGeom>
            <a:avLst/>
            <a:gdLst>
              <a:gd name="connsiteX0" fmla="*/ 3598607 w 4011562"/>
              <a:gd name="connsiteY0" fmla="*/ 0 h 3569109"/>
              <a:gd name="connsiteX1" fmla="*/ 4011562 w 4011562"/>
              <a:gd name="connsiteY1" fmla="*/ 1828800 h 3569109"/>
              <a:gd name="connsiteX2" fmla="*/ 3982065 w 4011562"/>
              <a:gd name="connsiteY2" fmla="*/ 2241754 h 3569109"/>
              <a:gd name="connsiteX3" fmla="*/ 3411794 w 4011562"/>
              <a:gd name="connsiteY3" fmla="*/ 2526890 h 3569109"/>
              <a:gd name="connsiteX4" fmla="*/ 2005781 w 4011562"/>
              <a:gd name="connsiteY4" fmla="*/ 2979174 h 3569109"/>
              <a:gd name="connsiteX5" fmla="*/ 0 w 4011562"/>
              <a:gd name="connsiteY5" fmla="*/ 3569109 h 3569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11562" h="3569109">
                <a:moveTo>
                  <a:pt x="3598607" y="0"/>
                </a:moveTo>
                <a:lnTo>
                  <a:pt x="4011562" y="1828800"/>
                </a:lnTo>
                <a:lnTo>
                  <a:pt x="3982065" y="2241754"/>
                </a:lnTo>
                <a:lnTo>
                  <a:pt x="3411794" y="2526890"/>
                </a:lnTo>
                <a:lnTo>
                  <a:pt x="2005781" y="2979174"/>
                </a:lnTo>
                <a:lnTo>
                  <a:pt x="0" y="3569109"/>
                </a:ln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8B3EBE4B-806F-4B09-BE5A-7005DC53F8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435" t="27240" r="20323" b="10251"/>
          <a:stretch/>
        </p:blipFill>
        <p:spPr>
          <a:xfrm>
            <a:off x="8316512" y="201081"/>
            <a:ext cx="3493374" cy="2038971"/>
          </a:xfrm>
          <a:prstGeom prst="rect">
            <a:avLst/>
          </a:prstGeom>
          <a:solidFill>
            <a:srgbClr val="000000">
              <a:shade val="95000"/>
            </a:srgbClr>
          </a:solidFill>
          <a:ln w="76200" cap="sq">
            <a:solidFill>
              <a:schemeClr val="tx1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65983283-07AB-4665-A198-262EAB8C537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097" t="24087" r="18306" b="12188"/>
          <a:stretch/>
        </p:blipFill>
        <p:spPr>
          <a:xfrm>
            <a:off x="8702893" y="2463202"/>
            <a:ext cx="3106993" cy="2497306"/>
          </a:xfrm>
          <a:prstGeom prst="rect">
            <a:avLst/>
          </a:prstGeom>
          <a:solidFill>
            <a:srgbClr val="000000">
              <a:shade val="95000"/>
            </a:srgbClr>
          </a:solidFill>
          <a:ln w="76200" cap="sq">
            <a:solidFill>
              <a:schemeClr val="tx1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D260046A-0773-4623-8806-CF628F1C783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322" t="22190" r="4896" b="8817"/>
          <a:stretch/>
        </p:blipFill>
        <p:spPr>
          <a:xfrm>
            <a:off x="234730" y="2653286"/>
            <a:ext cx="3389296" cy="1551427"/>
          </a:xfrm>
          <a:prstGeom prst="rect">
            <a:avLst/>
          </a:prstGeom>
          <a:solidFill>
            <a:srgbClr val="000000">
              <a:shade val="95000"/>
            </a:srgbClr>
          </a:solidFill>
          <a:ln w="76200" cap="sq">
            <a:solidFill>
              <a:schemeClr val="tx1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00593F1C-B5DD-4568-9984-27C7B0C186D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565" t="22190" r="3951" b="8531"/>
          <a:stretch/>
        </p:blipFill>
        <p:spPr>
          <a:xfrm>
            <a:off x="234730" y="201081"/>
            <a:ext cx="3389297" cy="1873902"/>
          </a:xfrm>
          <a:prstGeom prst="rect">
            <a:avLst/>
          </a:prstGeom>
          <a:solidFill>
            <a:srgbClr val="000000">
              <a:shade val="95000"/>
            </a:srgbClr>
          </a:solidFill>
          <a:ln w="76200" cap="sq">
            <a:solidFill>
              <a:schemeClr val="tx1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33FB3D8F-556A-4015-B0CC-4EF937E5620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451" t="23512" r="5081" b="8387"/>
          <a:stretch/>
        </p:blipFill>
        <p:spPr>
          <a:xfrm>
            <a:off x="3909037" y="3427715"/>
            <a:ext cx="4083134" cy="1873902"/>
          </a:xfrm>
          <a:prstGeom prst="rect">
            <a:avLst/>
          </a:prstGeom>
          <a:solidFill>
            <a:srgbClr val="000000">
              <a:shade val="95000"/>
            </a:srgbClr>
          </a:solidFill>
          <a:ln w="76200" cap="sq">
            <a:solidFill>
              <a:schemeClr val="tx1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9145109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EFCE1530-62E8-438C-9176-B5AFE88FA6A8}"/>
              </a:ext>
            </a:extLst>
          </p:cNvPr>
          <p:cNvSpPr/>
          <p:nvPr/>
        </p:nvSpPr>
        <p:spPr>
          <a:xfrm>
            <a:off x="-101551" y="6022104"/>
            <a:ext cx="12395099" cy="93406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F0958C44-FF31-4FF6-B679-08659D363F1F}"/>
              </a:ext>
            </a:extLst>
          </p:cNvPr>
          <p:cNvSpPr/>
          <p:nvPr/>
        </p:nvSpPr>
        <p:spPr>
          <a:xfrm>
            <a:off x="1503494" y="5477102"/>
            <a:ext cx="9185012" cy="934064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>
                <a:lumMod val="75000"/>
                <a:lumOff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chemeClr val="bg1"/>
                </a:solidFill>
              </a:rPr>
              <a:t>DESCRIZIONE IMPATTI: RETE NATURA 2000</a:t>
            </a:r>
          </a:p>
        </p:txBody>
      </p:sp>
      <p:pic>
        <p:nvPicPr>
          <p:cNvPr id="18" name="Immagine 17" descr="Immagine che contiene mappa&#10;&#10;Descrizione generata automaticamente">
            <a:extLst>
              <a:ext uri="{FF2B5EF4-FFF2-40B4-BE49-F238E27FC236}">
                <a16:creationId xmlns:a16="http://schemas.microsoft.com/office/drawing/2014/main" id="{7A18382F-DC29-4749-96CD-D545368E0C8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638" y="236996"/>
            <a:ext cx="9062720" cy="4967605"/>
          </a:xfrm>
          <a:prstGeom prst="rect">
            <a:avLst/>
          </a:prstGeom>
          <a:solidFill>
            <a:srgbClr val="000000">
              <a:shade val="95000"/>
            </a:srgbClr>
          </a:solidFill>
          <a:ln w="76200" cap="sq">
            <a:solidFill>
              <a:schemeClr val="bg1">
                <a:lumMod val="75000"/>
                <a:lumOff val="25000"/>
              </a:schemeClr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20" name="Rettangolo 19">
            <a:extLst>
              <a:ext uri="{FF2B5EF4-FFF2-40B4-BE49-F238E27FC236}">
                <a16:creationId xmlns:a16="http://schemas.microsoft.com/office/drawing/2014/main" id="{E84A1455-0533-41FA-9C09-99B2471AF87E}"/>
              </a:ext>
            </a:extLst>
          </p:cNvPr>
          <p:cNvSpPr/>
          <p:nvPr/>
        </p:nvSpPr>
        <p:spPr>
          <a:xfrm>
            <a:off x="180068" y="236996"/>
            <a:ext cx="539750" cy="179705"/>
          </a:xfrm>
          <a:prstGeom prst="rect">
            <a:avLst/>
          </a:prstGeom>
          <a:pattFill prst="wdUpDiag">
            <a:fgClr>
              <a:srgbClr val="B53BAF"/>
            </a:fgClr>
            <a:bgClr>
              <a:srgbClr val="00D09A"/>
            </a:bgClr>
          </a:pattFill>
          <a:ln>
            <a:solidFill>
              <a:srgbClr val="B53B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2329819-D31C-4566-96FF-EB5749391CDB}"/>
              </a:ext>
            </a:extLst>
          </p:cNvPr>
          <p:cNvSpPr txBox="1"/>
          <p:nvPr/>
        </p:nvSpPr>
        <p:spPr>
          <a:xfrm>
            <a:off x="719818" y="142182"/>
            <a:ext cx="51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SIC</a:t>
            </a:r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23726D7E-AF8B-4F10-9103-850233197D1B}"/>
              </a:ext>
            </a:extLst>
          </p:cNvPr>
          <p:cNvSpPr/>
          <p:nvPr/>
        </p:nvSpPr>
        <p:spPr>
          <a:xfrm>
            <a:off x="180068" y="598708"/>
            <a:ext cx="539750" cy="179705"/>
          </a:xfrm>
          <a:prstGeom prst="rect">
            <a:avLst/>
          </a:prstGeom>
          <a:pattFill prst="wdDnDiag">
            <a:fgClr>
              <a:srgbClr val="D9FD03"/>
            </a:fgClr>
            <a:bgClr>
              <a:srgbClr val="00D09A"/>
            </a:bgClr>
          </a:pattFill>
          <a:ln>
            <a:solidFill>
              <a:srgbClr val="D9FD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it-IT"/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6A856D42-01E9-46E2-BC66-B1EA6AAC46E1}"/>
              </a:ext>
            </a:extLst>
          </p:cNvPr>
          <p:cNvSpPr txBox="1"/>
          <p:nvPr/>
        </p:nvSpPr>
        <p:spPr>
          <a:xfrm>
            <a:off x="719818" y="503894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ZPS</a:t>
            </a:r>
          </a:p>
        </p:txBody>
      </p:sp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3E9DCEFD-C082-4879-B222-94A3BC8F54AE}"/>
              </a:ext>
            </a:extLst>
          </p:cNvPr>
          <p:cNvCxnSpPr>
            <a:cxnSpLocks/>
          </p:cNvCxnSpPr>
          <p:nvPr/>
        </p:nvCxnSpPr>
        <p:spPr>
          <a:xfrm flipV="1">
            <a:off x="6115048" y="2810604"/>
            <a:ext cx="1457327" cy="142146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F73D344-8BD6-4311-948D-40DEE37944D8}"/>
              </a:ext>
            </a:extLst>
          </p:cNvPr>
          <p:cNvSpPr txBox="1"/>
          <p:nvPr/>
        </p:nvSpPr>
        <p:spPr>
          <a:xfrm rot="21291525">
            <a:off x="6333676" y="2479746"/>
            <a:ext cx="1241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ysClr val="windowText" lastClr="000000"/>
                </a:solidFill>
              </a:rPr>
              <a:t>c.a. 7km</a:t>
            </a:r>
          </a:p>
        </p:txBody>
      </p:sp>
    </p:spTree>
    <p:extLst>
      <p:ext uri="{BB962C8B-B14F-4D97-AF65-F5344CB8AC3E}">
        <p14:creationId xmlns:p14="http://schemas.microsoft.com/office/powerpoint/2010/main" val="199477307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Pacco">
  <a:themeElements>
    <a:clrScheme name="Pacco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cco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cco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Pacco</Template>
  <TotalTime>278</TotalTime>
  <Words>270</Words>
  <Application>Microsoft Office PowerPoint</Application>
  <PresentationFormat>Widescreen</PresentationFormat>
  <Paragraphs>65</Paragraphs>
  <Slides>7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11" baseType="lpstr">
      <vt:lpstr>Arial</vt:lpstr>
      <vt:lpstr>Calibri Light</vt:lpstr>
      <vt:lpstr>Gill Sans MT</vt:lpstr>
      <vt:lpstr>Pacco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Enrico Zanardo</dc:creator>
  <cp:lastModifiedBy>Enrico Zanardo</cp:lastModifiedBy>
  <cp:revision>30</cp:revision>
  <dcterms:created xsi:type="dcterms:W3CDTF">2021-06-03T15:05:44Z</dcterms:created>
  <dcterms:modified xsi:type="dcterms:W3CDTF">2021-06-04T10:46:27Z</dcterms:modified>
</cp:coreProperties>
</file>